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305" r:id="rId3"/>
    <p:sldId id="294" r:id="rId4"/>
    <p:sldId id="295" r:id="rId5"/>
    <p:sldId id="280" r:id="rId6"/>
    <p:sldId id="279" r:id="rId7"/>
    <p:sldId id="259" r:id="rId8"/>
    <p:sldId id="281" r:id="rId9"/>
    <p:sldId id="260" r:id="rId10"/>
    <p:sldId id="282" r:id="rId11"/>
    <p:sldId id="261" r:id="rId12"/>
    <p:sldId id="302" r:id="rId13"/>
    <p:sldId id="262" r:id="rId14"/>
    <p:sldId id="306" r:id="rId15"/>
    <p:sldId id="263" r:id="rId16"/>
    <p:sldId id="264" r:id="rId17"/>
    <p:sldId id="301" r:id="rId18"/>
    <p:sldId id="265" r:id="rId19"/>
    <p:sldId id="298" r:id="rId20"/>
    <p:sldId id="307" r:id="rId21"/>
    <p:sldId id="309" r:id="rId22"/>
    <p:sldId id="308" r:id="rId23"/>
    <p:sldId id="304" r:id="rId24"/>
    <p:sldId id="303" r:id="rId25"/>
    <p:sldId id="296" r:id="rId2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3277" autoAdjust="0"/>
  </p:normalViewPr>
  <p:slideViewPr>
    <p:cSldViewPr>
      <p:cViewPr>
        <p:scale>
          <a:sx n="100" d="100"/>
          <a:sy n="100" d="100"/>
        </p:scale>
        <p:origin x="-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zh-CN" altLang="en-US"/>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1A417ADE-148A-4BA1-B690-0810BFDE1BC0}" type="datetimeFigureOut">
              <a:rPr lang="zh-CN" altLang="en-US"/>
              <a:pPr/>
              <a:t>2013-8-27</a:t>
            </a:fld>
            <a:endParaRPr lang="en-US" altLang="zh-CN"/>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3AAC03E-63A4-4290-8789-8E16B138ABD5}" type="slidenum">
              <a:rPr lang="zh-CN" altLang="en-US"/>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29536344-F54B-4BFD-AB60-50B6724A9075}" type="datetimeFigureOut">
              <a:rPr lang="zh-CN" altLang="en-US"/>
              <a:pPr>
                <a:defRPr/>
              </a:pPr>
              <a:t>2013-8-27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64E15113-0C4A-42F3-826A-E6A1C614677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buClr>
                <a:srgbClr val="00B050"/>
              </a:buClr>
              <a:buFont typeface="Wingdings" pitchFamily="2" charset="2"/>
              <a:buNone/>
            </a:pPr>
            <a:endParaRPr lang="en-US" altLang="zh-CN" b="1" smtClean="0"/>
          </a:p>
          <a:p>
            <a:endParaRPr lang="en-US" altLang="zh-CN" smtClean="0"/>
          </a:p>
        </p:txBody>
      </p:sp>
      <p:sp>
        <p:nvSpPr>
          <p:cNvPr id="4" name="Slide Number Placeholder 3"/>
          <p:cNvSpPr>
            <a:spLocks noGrp="1"/>
          </p:cNvSpPr>
          <p:nvPr>
            <p:ph type="sldNum" sz="quarter" idx="5"/>
          </p:nvPr>
        </p:nvSpPr>
        <p:spPr/>
        <p:txBody>
          <a:bodyPr/>
          <a:lstStyle/>
          <a:p>
            <a:pPr>
              <a:defRPr/>
            </a:pPr>
            <a:fld id="{23D1F7D6-E5BC-486A-9A34-826CD363BA01}" type="slidenum">
              <a:rPr lang="zh-CN" altLang="en-US" smtClean="0"/>
              <a:pPr>
                <a:defRPr/>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smtClean="0"/>
          </a:p>
        </p:txBody>
      </p:sp>
      <p:sp>
        <p:nvSpPr>
          <p:cNvPr id="4" name="Slide Number Placeholder 3"/>
          <p:cNvSpPr>
            <a:spLocks noGrp="1"/>
          </p:cNvSpPr>
          <p:nvPr>
            <p:ph type="sldNum" sz="quarter" idx="5"/>
          </p:nvPr>
        </p:nvSpPr>
        <p:spPr/>
        <p:txBody>
          <a:bodyPr/>
          <a:lstStyle/>
          <a:p>
            <a:pPr>
              <a:defRPr/>
            </a:pPr>
            <a:fld id="{D50C113B-EAF1-4BEB-88CC-BE3C6DF1DB9E}" type="slidenum">
              <a:rPr lang="zh-CN" altLang="en-US" smtClean="0"/>
              <a:pPr>
                <a:defRPr/>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bwMode="auto">
          <a:noFill/>
          <a:ln>
            <a:solidFill>
              <a:srgbClr val="000000"/>
            </a:solidFill>
            <a:miter lim="800000"/>
            <a:headEnd/>
            <a:tailEnd/>
          </a:ln>
        </p:spPr>
      </p:sp>
      <p:sp>
        <p:nvSpPr>
          <p:cNvPr id="358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TP domain: (25-40N, 70-105E, &gt;=2km)</a:t>
            </a:r>
          </a:p>
          <a:p>
            <a:pPr eaLnBrk="1" hangingPunct="1">
              <a:spcBef>
                <a:spcPct val="0"/>
              </a:spcBef>
            </a:pPr>
            <a:r>
              <a:rPr lang="en-US" altLang="zh-CN" smtClean="0"/>
              <a:t>Can the spring SH anomaly over the TP persist until summer? To clarify this point, we show the difference field of summer SH between CTL03 and ExpS03 in Fig. 5a. An obvious positive SH anomaly with a magnitude above 3 Wm</a:t>
            </a:r>
            <a:r>
              <a:rPr lang="en-US" altLang="zh-CN" baseline="30000" smtClean="0"/>
              <a:t>–2 </a:t>
            </a:r>
            <a:r>
              <a:rPr lang="en-US" altLang="zh-CN" smtClean="0"/>
              <a:t>remains over the northwestern TP after spring. In the climate mean, the dominant surface heat flux over the northwestern TP in summer is SH, while latent heat dominates the atmospheric diabatic heating in the southeastern TP due to monsoon precipitation. The time series of the TP domain-averaged differences of daily SH and latent heat between the CTL03 and ExpS03 runs are shown in Fig. 5b. Note that the positive SH signal persists until the end of July over the TP. The domain-averaged latent heat that is also presented, tends to be amplified. More details of the thermal forcing over the TP in summer 2003 can be obtained by examining the vertical structure of the air temperature and diabatic heating differences between CTL03 and ExpS03. The difference in temperature over the TP region (30–36°N) shows that the persistent summer SH in the western TP increases the air temperature efficiently above it, with the maximum temperature difference of ~0.4 K near the surface (Fig.5c). The pressure–longitude cross-section of difference in atmospheric diabatic heating shown in Fig. 5d displays an eastward tilting in the vertical of the positive heating over the western and mid TP, with the center appearing at about 500–350 hPa. Both the SH over the western TP and the latent heating to the east are intensified in summer due to the strong air-pumping effect of the spring SH.</a:t>
            </a:r>
          </a:p>
          <a:p>
            <a:pPr eaLnBrk="1" hangingPunct="1">
              <a:spcBef>
                <a:spcPct val="0"/>
              </a:spcBef>
            </a:pPr>
            <a:r>
              <a:rPr lang="en-US" altLang="zh-CN" smtClean="0"/>
              <a:t>When a positive SH anomaly appears over the TP in spring, pumping and draining processes promote upward motion on its east side and downward motion on its west side. With the season evolution, the near-surface cyclonic anomaly and the anticyclonic anomaly driven by the strong spring SH coincide with the climate mean surface heat low and the gigantic SAH above it, further reinforcing both of them. Consequently, dry and cold northerlies favor enhanced SH over the western TP in summer, while wet and warm southerlies favor enhanced latent heating over the eastern TP. This assumption can be verified using the differences in summer circulation between CTL03 and ExpS03 (Fig. 6a–c). As a response to the positive diabatic heating over the western TP, an anomalous anticyclone is formed at 200 hPa, denoting the intensified SAH, while an anomalous cyclone around 85°E at 500 hPa enhances the surface heat low. Therefore, a positive feedback between diabatic heating and local circulation may contribute to the overall stronger summer atmospheric heat source over the TP.</a:t>
            </a:r>
            <a:endParaRPr lang="zh-CN" altLang="en-US" smtClean="0"/>
          </a:p>
          <a:p>
            <a:pPr eaLnBrk="1" hangingPunct="1">
              <a:spcBef>
                <a:spcPct val="0"/>
              </a:spcBef>
            </a:pPr>
            <a:endParaRPr lang="en-US" altLang="zh-CN" smtClean="0"/>
          </a:p>
        </p:txBody>
      </p:sp>
      <p:sp>
        <p:nvSpPr>
          <p:cNvPr id="286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684B88-CB75-4211-9A30-3DCE74CA7968}" type="slidenum">
              <a:rPr lang="zh-CN" altLang="en-US"/>
              <a:pPr fontAlgn="base">
                <a:spcBef>
                  <a:spcPct val="0"/>
                </a:spcBef>
                <a:spcAft>
                  <a:spcPct val="0"/>
                </a:spcAft>
                <a:defRPr/>
              </a:pPr>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xfrm>
            <a:off x="1141413" y="685800"/>
            <a:ext cx="4573587" cy="3429000"/>
          </a:xfrm>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marL="457200" indent="-457200"/>
            <a:r>
              <a:rPr lang="en-US" altLang="zh-CN" smtClean="0">
                <a:latin typeface="Times New Roman" pitchFamily="18" charset="0"/>
              </a:rPr>
              <a:t>This persistence of the spring SH over the TP can be explained by a positive feedback between local diabatic heating and circulation. With the seasonal evolution, air column over the TP becomes an atmospheric heat source, which induces the surface heat low and the Tibetan High in upper layers.  When positive anomalous SH appears in spring, it will enhances this circulation regime. Subsequently, the cold and dry air from high latitudes, together with the accelerated surface flow will intensify the SH over the western TP. In contrast, warm and wet flow from tropics and upward motion will induces more precipitation and LH over the eastern TP. </a:t>
            </a:r>
            <a:endParaRPr lang="zh-CN" altLang="en-US" smtClean="0">
              <a:latin typeface="Times New Roman" pitchFamily="18" charset="0"/>
            </a:endParaRPr>
          </a:p>
        </p:txBody>
      </p:sp>
      <p:sp>
        <p:nvSpPr>
          <p:cNvPr id="59396" name="灯片编号占位符 3"/>
          <p:cNvSpPr txBox="1">
            <a:spLocks noGrp="1" noChangeArrowheads="1"/>
          </p:cNvSpPr>
          <p:nvPr/>
        </p:nvSpPr>
        <p:spPr bwMode="auto">
          <a:xfrm>
            <a:off x="3884613" y="8685213"/>
            <a:ext cx="2973387" cy="458787"/>
          </a:xfrm>
          <a:prstGeom prst="rect">
            <a:avLst/>
          </a:prstGeom>
          <a:noFill/>
          <a:ln w="9525">
            <a:noFill/>
            <a:miter lim="800000"/>
            <a:headEnd/>
            <a:tailEnd/>
          </a:ln>
        </p:spPr>
        <p:txBody>
          <a:bodyPr anchor="b"/>
          <a:lstStyle/>
          <a:p>
            <a:pPr algn="r"/>
            <a:fld id="{E0D043E7-1947-4960-9355-3537FDA927BB}" type="slidenum">
              <a:rPr lang="en-US" altLang="zh-CN" sz="1200">
                <a:latin typeface="Times New Roman" pitchFamily="18" charset="0"/>
              </a:rPr>
              <a:pPr algn="r"/>
              <a:t>12</a:t>
            </a:fld>
            <a:endParaRPr lang="en-US" altLang="zh-CN" sz="120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bwMode="auto">
          <a:noFill/>
          <a:ln>
            <a:solidFill>
              <a:srgbClr val="000000"/>
            </a:solidFill>
            <a:miter lim="800000"/>
            <a:headEnd/>
            <a:tailEnd/>
          </a:ln>
        </p:spPr>
      </p:sp>
      <p:sp>
        <p:nvSpPr>
          <p:cNvPr id="614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Red vectors are significant at the 90% confidence level.</a:t>
            </a:r>
          </a:p>
        </p:txBody>
      </p:sp>
      <p:sp>
        <p:nvSpPr>
          <p:cNvPr id="307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7E0EB-BE24-4A4D-9DFC-58465CFD35E1}" type="slidenum">
              <a:rPr lang="zh-CN" altLang="en-US"/>
              <a:pPr fontAlgn="base">
                <a:spcBef>
                  <a:spcPct val="0"/>
                </a:spcBef>
                <a:spcAft>
                  <a:spcPct val="0"/>
                </a:spcAft>
                <a:defRPr/>
              </a:pPr>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headEnd/>
            <a:tailEnd/>
          </a:ln>
        </p:spPr>
      </p:sp>
      <p:sp>
        <p:nvSpPr>
          <p:cNvPr id="6349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
        <p:nvSpPr>
          <p:cNvPr id="3072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6AB24A-5D7F-46DB-AC77-B9923B58D7BC}" type="slidenum">
              <a:rPr lang="zh-CN" altLang="en-US"/>
              <a:pPr fontAlgn="base">
                <a:spcBef>
                  <a:spcPct val="0"/>
                </a:spcBef>
                <a:spcAft>
                  <a:spcPct val="0"/>
                </a:spcAft>
                <a:defRPr/>
              </a:pPr>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dirty="0" smtClean="0"/>
              <a:t>According to the thermodynamic equation, warm advection will intensify the upward motion and induce more convection activities over the </a:t>
            </a:r>
            <a:r>
              <a:rPr lang="en-US" dirty="0" err="1" smtClean="0"/>
              <a:t>Huaihe</a:t>
            </a:r>
            <a:r>
              <a:rPr lang="en-US" dirty="0" smtClean="0"/>
              <a:t> River basin.</a:t>
            </a:r>
          </a:p>
        </p:txBody>
      </p:sp>
      <p:sp>
        <p:nvSpPr>
          <p:cNvPr id="4" name="Slide Number Placeholder 3"/>
          <p:cNvSpPr>
            <a:spLocks noGrp="1"/>
          </p:cNvSpPr>
          <p:nvPr>
            <p:ph type="sldNum" sz="quarter" idx="5"/>
          </p:nvPr>
        </p:nvSpPr>
        <p:spPr/>
        <p:txBody>
          <a:bodyPr/>
          <a:lstStyle/>
          <a:p>
            <a:pPr>
              <a:defRPr/>
            </a:pPr>
            <a:fld id="{E6FD5ECF-5C72-494B-B4BF-153B741D2EA4}" type="slidenum">
              <a:rPr lang="zh-CN" altLang="en-US" smtClean="0"/>
              <a:pPr>
                <a:defRPr/>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sz="1600" smtClean="0">
              <a:solidFill>
                <a:srgbClr val="FF0000"/>
              </a:solidFill>
            </a:endParaRPr>
          </a:p>
        </p:txBody>
      </p:sp>
      <p:sp>
        <p:nvSpPr>
          <p:cNvPr id="4" name="Slide Number Placeholder 3"/>
          <p:cNvSpPr>
            <a:spLocks noGrp="1"/>
          </p:cNvSpPr>
          <p:nvPr>
            <p:ph type="sldNum" sz="quarter" idx="5"/>
          </p:nvPr>
        </p:nvSpPr>
        <p:spPr/>
        <p:txBody>
          <a:bodyPr/>
          <a:lstStyle/>
          <a:p>
            <a:pPr>
              <a:defRPr/>
            </a:pPr>
            <a:fld id="{A4200D63-162E-4F17-BE79-6D98907E4AE2}" type="slidenum">
              <a:rPr lang="zh-CN" altLang="en-US" smtClean="0"/>
              <a:pPr>
                <a:defRPr/>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Strong atmospheric heat source over the TP induces the excessive precipitation over the east China by generating steady wave train,  induces upward motion by warm advection, and providing synoptic triggers for torrential rainfall events.</a:t>
            </a:r>
          </a:p>
        </p:txBody>
      </p:sp>
      <p:sp>
        <p:nvSpPr>
          <p:cNvPr id="4" name="Slide Number Placeholder 3"/>
          <p:cNvSpPr>
            <a:spLocks noGrp="1"/>
          </p:cNvSpPr>
          <p:nvPr>
            <p:ph type="sldNum" sz="quarter" idx="5"/>
          </p:nvPr>
        </p:nvSpPr>
        <p:spPr/>
        <p:txBody>
          <a:bodyPr/>
          <a:lstStyle/>
          <a:p>
            <a:pPr>
              <a:defRPr/>
            </a:pPr>
            <a:fld id="{72832C10-F53B-4865-ADF1-09016178B658}" type="slidenum">
              <a:rPr lang="zh-CN" altLang="en-US" smtClean="0"/>
              <a:pPr>
                <a:defRPr/>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smtClean="0"/>
          </a:p>
        </p:txBody>
      </p:sp>
      <p:sp>
        <p:nvSpPr>
          <p:cNvPr id="4" name="Slide Number Placeholder 3"/>
          <p:cNvSpPr>
            <a:spLocks noGrp="1"/>
          </p:cNvSpPr>
          <p:nvPr>
            <p:ph type="sldNum" sz="quarter" idx="5"/>
          </p:nvPr>
        </p:nvSpPr>
        <p:spPr/>
        <p:txBody>
          <a:bodyPr/>
          <a:lstStyle/>
          <a:p>
            <a:pPr>
              <a:defRPr/>
            </a:pPr>
            <a:fld id="{AE5C6CF3-6A1F-483F-AC01-32FEB4A948C8}" type="slidenum">
              <a:rPr lang="zh-CN" altLang="en-US" smtClean="0"/>
              <a:pPr>
                <a:defRPr/>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In addition to 2003 and 2001, we conducted 29 years run from 1980-2008, and choose 5 most significant strong (weak) spring SH over the TP for a composite analysis, </a:t>
            </a:r>
          </a:p>
        </p:txBody>
      </p:sp>
      <p:sp>
        <p:nvSpPr>
          <p:cNvPr id="4" name="Slide Number Placeholder 3"/>
          <p:cNvSpPr>
            <a:spLocks noGrp="1"/>
          </p:cNvSpPr>
          <p:nvPr>
            <p:ph type="sldNum" sz="quarter" idx="5"/>
          </p:nvPr>
        </p:nvSpPr>
        <p:spPr/>
        <p:txBody>
          <a:bodyPr/>
          <a:lstStyle/>
          <a:p>
            <a:pPr>
              <a:defRPr/>
            </a:pPr>
            <a:fld id="{CCC106C9-9DC4-4D4C-B586-4F3D56377010}" type="slidenum">
              <a:rPr lang="zh-CN" altLang="en-US" smtClean="0"/>
              <a:pPr>
                <a:defRPr/>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11F0B2C2-6AE6-4C6D-A850-A6474AE79DA5}" type="slidenum">
              <a:rPr lang="en-US" altLang="zh-CN"/>
              <a:pPr>
                <a:defRPr/>
              </a:pPr>
              <a:t>2</a:t>
            </a:fld>
            <a:endParaRPr lang="en-US" altLang="zh-CN"/>
          </a:p>
        </p:txBody>
      </p:sp>
      <p:sp>
        <p:nvSpPr>
          <p:cNvPr id="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The persistence of the spring over the TP through the local positive feedback between diabatic heating and circulation has been further confirmed. </a:t>
            </a:r>
          </a:p>
        </p:txBody>
      </p:sp>
      <p:sp>
        <p:nvSpPr>
          <p:cNvPr id="4" name="Slide Number Placeholder 3"/>
          <p:cNvSpPr>
            <a:spLocks noGrp="1"/>
          </p:cNvSpPr>
          <p:nvPr>
            <p:ph type="sldNum" sz="quarter" idx="5"/>
          </p:nvPr>
        </p:nvSpPr>
        <p:spPr/>
        <p:txBody>
          <a:bodyPr/>
          <a:lstStyle/>
          <a:p>
            <a:pPr>
              <a:defRPr/>
            </a:pPr>
            <a:fld id="{6B0F35ED-6229-475A-A42A-8A756724E059}" type="slidenum">
              <a:rPr lang="zh-CN" altLang="en-US" smtClean="0"/>
              <a:pPr>
                <a:defRPr/>
              </a:pPr>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smtClean="0"/>
              <a:t>It is well documented that the TP exerts significant impacts on general circulation by its mechanical and thermal forcings. It winter, the topography splits the westerly jet into two braches and force part of the flow climb up the mountains. In summer, the TP serves as a huge elevated heat source, which generates a surface heat low and the Tibetan High in upper troposphere. The circulations driven by the TP thermal forcing and  the continental heating are phase in East Asia,  resulting in the strongest subtropical summer monsoon in the world. In addition, frequent synoptic vortex originated from the TP usually produces intense rainfall in the downstream.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lIns="91431" tIns="45716" rIns="91431" bIns="45716" numCol="1" anchor="t" anchorCtr="0" compatLnSpc="1">
            <a:prstTxWarp prst="textNoShape">
              <a:avLst/>
            </a:prstTxWarp>
          </a:bodyPr>
          <a:lstStyle/>
          <a:p>
            <a:pPr defTabSz="989013" eaLnBrk="1" hangingPunct="1">
              <a:spcBef>
                <a:spcPct val="0"/>
              </a:spcBef>
            </a:pPr>
            <a:endParaRPr lang="en-US" altLang="zh-CN" smtClean="0">
              <a:solidFill>
                <a:srgbClr val="0000FF"/>
              </a:solidFill>
            </a:endParaRPr>
          </a:p>
          <a:p>
            <a:pPr defTabSz="989013" eaLnBrk="1" hangingPunct="1">
              <a:spcBef>
                <a:spcPct val="0"/>
              </a:spcBef>
            </a:pPr>
            <a:r>
              <a:rPr lang="en-US" altLang="zh-CN" smtClean="0"/>
              <a:t>Trends in Summer Rainfall over China Associated with the TP SH Source during 1980-2008.</a:t>
            </a:r>
          </a:p>
        </p:txBody>
      </p:sp>
      <p:sp>
        <p:nvSpPr>
          <p:cNvPr id="194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844550"/>
            <a:fld id="{BF05854E-7617-4344-AB12-919E9310080D}" type="slidenum">
              <a:rPr lang="zh-CN" altLang="en-US" sz="1200">
                <a:solidFill>
                  <a:srgbClr val="000000"/>
                </a:solidFill>
                <a:latin typeface="Calibri" pitchFamily="34" charset="0"/>
              </a:rPr>
              <a:pPr algn="r" defTabSz="844550"/>
              <a:t>3</a:t>
            </a:fld>
            <a:endParaRPr lang="en-US" altLang="zh-CN" sz="120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lIns="91431" tIns="45716" rIns="91431" bIns="45716" numCol="1" anchor="t" anchorCtr="0" compatLnSpc="1">
            <a:prstTxWarp prst="textNoShape">
              <a:avLst/>
            </a:prstTxWarp>
          </a:bodyPr>
          <a:lstStyle/>
          <a:p>
            <a:pPr eaLnBrk="1" hangingPunct="1">
              <a:spcBef>
                <a:spcPct val="0"/>
              </a:spcBef>
            </a:pPr>
            <a:endParaRPr lang="en-US" altLang="zh-CN" smtClean="0"/>
          </a:p>
        </p:txBody>
      </p:sp>
      <p:sp>
        <p:nvSpPr>
          <p:cNvPr id="2150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defTabSz="844550"/>
            <a:fld id="{209E70E5-5C9A-4F45-A66B-745509C5E9C2}" type="slidenum">
              <a:rPr lang="zh-CN" altLang="en-US" sz="1200">
                <a:solidFill>
                  <a:srgbClr val="000000"/>
                </a:solidFill>
                <a:latin typeface="Calibri" pitchFamily="34" charset="0"/>
              </a:rPr>
              <a:pPr algn="r" defTabSz="844550"/>
              <a:t>4</a:t>
            </a:fld>
            <a:endParaRPr lang="en-US" altLang="zh-CN" sz="120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幻灯片图像占位符 1"/>
          <p:cNvSpPr>
            <a:spLocks noGrp="1" noRot="1" noChangeAspect="1"/>
          </p:cNvSpPr>
          <p:nvPr>
            <p:ph type="sldImg"/>
          </p:nvPr>
        </p:nvSpPr>
        <p:spPr bwMode="auto">
          <a:noFill/>
          <a:ln>
            <a:solidFill>
              <a:srgbClr val="000000"/>
            </a:solidFill>
            <a:miter lim="800000"/>
            <a:headEnd/>
            <a:tailEnd/>
          </a:ln>
        </p:spPr>
      </p:sp>
      <p:sp>
        <p:nvSpPr>
          <p:cNvPr id="235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The spring SH and precipitation are linearly detrended before the correlation is calculated. </a:t>
            </a:r>
          </a:p>
          <a:p>
            <a:pPr eaLnBrk="1" hangingPunct="1">
              <a:spcBef>
                <a:spcPct val="0"/>
              </a:spcBef>
            </a:pPr>
            <a:r>
              <a:rPr lang="en-US" altLang="zh-CN" smtClean="0"/>
              <a:t>Strongest years: 1987, 1991, 1995, 2003; Weakest years: 1981, 1997, 2001, 2005. </a:t>
            </a:r>
            <a:endParaRPr lang="zh-CN" altLang="en-US" smtClean="0"/>
          </a:p>
        </p:txBody>
      </p:sp>
      <p:sp>
        <p:nvSpPr>
          <p:cNvPr id="1945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D524B2-B8D0-41DB-AB71-6595DC091684}" type="slidenum">
              <a:rPr lang="zh-CN" altLang="en-US"/>
              <a:pPr fontAlgn="base">
                <a:spcBef>
                  <a:spcPct val="0"/>
                </a:spcBef>
                <a:spcAft>
                  <a:spcPct val="0"/>
                </a:spcAft>
                <a:defRPr/>
              </a:pPr>
              <a:t>5</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p:cNvSpPr>
          <p:nvPr>
            <p:ph type="sldImg"/>
          </p:nvPr>
        </p:nvSpPr>
        <p:spPr bwMode="auto">
          <a:noFill/>
          <a:ln>
            <a:solidFill>
              <a:srgbClr val="000000"/>
            </a:solidFill>
            <a:miter lim="800000"/>
            <a:headEnd/>
            <a:tailEnd/>
          </a:ln>
        </p:spPr>
      </p:sp>
      <p:sp>
        <p:nvSpPr>
          <p:cNvPr id="25602"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SH was calculated by the bulk aerodynamic</a:t>
            </a:r>
          </a:p>
          <a:p>
            <a:endParaRPr lang="zh-CN" altLang="en-US" smtClean="0"/>
          </a:p>
        </p:txBody>
      </p:sp>
      <p:sp>
        <p:nvSpPr>
          <p:cNvPr id="215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0C4FCD-D657-43C2-A58C-40326CE2068C}" type="slidenum">
              <a:rPr lang="zh-CN" altLang="en-US"/>
              <a:pPr fontAlgn="base">
                <a:spcBef>
                  <a:spcPct val="0"/>
                </a:spcBef>
                <a:spcAft>
                  <a:spcPct val="0"/>
                </a:spcAft>
                <a:defRPr/>
              </a:pPr>
              <a:t>6</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The model domain covers the entire ASM region, and the SH is prescribed at grids higher than 2000 m above sea level with the area of 25N-40N, 70E-105E is prescribed in the sensitive runs</a:t>
            </a:r>
          </a:p>
          <a:p>
            <a:r>
              <a:rPr lang="en-US" altLang="zh-CN" smtClean="0"/>
              <a:t>The simulation period for is from 28 Feb to 31 Aug. Note that the SH is prescribed only in March-May. After that, the results are generated by model itself.</a:t>
            </a:r>
          </a:p>
        </p:txBody>
      </p:sp>
      <p:sp>
        <p:nvSpPr>
          <p:cNvPr id="4" name="Slide Number Placeholder 3"/>
          <p:cNvSpPr>
            <a:spLocks noGrp="1"/>
          </p:cNvSpPr>
          <p:nvPr>
            <p:ph type="sldNum" sz="quarter" idx="5"/>
          </p:nvPr>
        </p:nvSpPr>
        <p:spPr/>
        <p:txBody>
          <a:bodyPr/>
          <a:lstStyle/>
          <a:p>
            <a:pPr>
              <a:defRPr/>
            </a:pPr>
            <a:fld id="{F3A4E96E-AF5D-43D1-9CC3-F9C3ACA33FBB}" type="slidenum">
              <a:rPr lang="zh-CN" altLang="en-US" smtClean="0"/>
              <a:pPr>
                <a:defRPr/>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bwMode="auto">
          <a:noFill/>
          <a:ln>
            <a:solidFill>
              <a:srgbClr val="000000"/>
            </a:solidFill>
            <a:miter lim="800000"/>
            <a:headEnd/>
            <a:tailEnd/>
          </a:ln>
        </p:spPr>
      </p:sp>
      <p:sp>
        <p:nvSpPr>
          <p:cNvPr id="296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45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037E89-2085-448A-9A5D-BC460CF9AB48}" type="slidenum">
              <a:rPr lang="zh-CN" altLang="en-US"/>
              <a:pPr fontAlgn="base">
                <a:spcBef>
                  <a:spcPct val="0"/>
                </a:spcBef>
                <a:spcAft>
                  <a:spcPct val="0"/>
                </a:spcAft>
                <a:defRPr/>
              </a:pPr>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smtClean="0"/>
          </a:p>
        </p:txBody>
      </p:sp>
      <p:sp>
        <p:nvSpPr>
          <p:cNvPr id="4" name="Slide Number Placeholder 3"/>
          <p:cNvSpPr>
            <a:spLocks noGrp="1"/>
          </p:cNvSpPr>
          <p:nvPr>
            <p:ph type="sldNum" sz="quarter" idx="5"/>
          </p:nvPr>
        </p:nvSpPr>
        <p:spPr/>
        <p:txBody>
          <a:bodyPr/>
          <a:lstStyle/>
          <a:p>
            <a:pPr>
              <a:defRPr/>
            </a:pPr>
            <a:fld id="{7CCD7274-10E8-4ABF-AF9D-0C9B1A66656D}" type="slidenum">
              <a:rPr lang="zh-CN" altLang="en-US" smtClean="0"/>
              <a:pPr>
                <a:defRPr/>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C40BC9A-3C9A-49EF-BEF7-85288A5D10EC}" type="datetimeFigureOut">
              <a:rPr lang="zh-CN" altLang="en-US"/>
              <a:pPr>
                <a:defRPr/>
              </a:pPr>
              <a:t>2013-8-27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5235833-E51B-4F38-A966-BFCE692B5D43}"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1CD57EC-90D6-4868-8084-32748135ABDF}" type="datetimeFigureOut">
              <a:rPr lang="zh-CN" altLang="en-US"/>
              <a:pPr>
                <a:defRPr/>
              </a:pPr>
              <a:t>2013-8-27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5DF903D-1CC0-483C-8039-BB63C44E252F}"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2D56A0E-82E2-4476-8376-DE992065D0F4}" type="datetimeFigureOut">
              <a:rPr lang="zh-CN" altLang="en-US"/>
              <a:pPr>
                <a:defRPr/>
              </a:pPr>
              <a:t>2013-8-27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A912D1D-E3B9-43FE-BC38-F0B515E8E082}"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7F101B2-581B-4DAA-A464-544D95F0A686}" type="datetimeFigureOut">
              <a:rPr lang="zh-CN" altLang="en-US"/>
              <a:pPr>
                <a:defRPr/>
              </a:pPr>
              <a:t>2013-8-27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5C99846-9608-4D36-910A-84D40E9A3C05}"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8BBF815-55B4-4C6D-BD56-0CA4FAC48303}" type="datetimeFigureOut">
              <a:rPr lang="zh-CN" altLang="en-US"/>
              <a:pPr>
                <a:defRPr/>
              </a:pPr>
              <a:t>2013-8-27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1CE4C8A-4A23-4AE9-A281-7F1559575097}"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8ED0DC0-916F-4AFF-BBD2-7AF54993430E}" type="datetimeFigureOut">
              <a:rPr lang="zh-CN" altLang="en-US"/>
              <a:pPr>
                <a:defRPr/>
              </a:pPr>
              <a:t>2013-8-27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E326257-9455-42DB-8395-DEBCB8F193BE}"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ABB4722E-37FD-40E4-BB5D-54F0D902C898}" type="datetimeFigureOut">
              <a:rPr lang="zh-CN" altLang="en-US"/>
              <a:pPr>
                <a:defRPr/>
              </a:pPr>
              <a:t>2013-8-27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B57B1E0-02EA-440F-9F50-0C7C6BEDC43F}"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481B812-7F09-4AFF-BCC2-2EE64F8AAE78}" type="datetimeFigureOut">
              <a:rPr lang="zh-CN" altLang="en-US"/>
              <a:pPr>
                <a:defRPr/>
              </a:pPr>
              <a:t>2013-8-27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BE71C8C6-F137-4893-B89B-0236D5F5FE63}"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FB0143F-DE3F-4E0F-924B-FDEF20B406ED}" type="datetimeFigureOut">
              <a:rPr lang="zh-CN" altLang="en-US"/>
              <a:pPr>
                <a:defRPr/>
              </a:pPr>
              <a:t>2013-8-27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4C1BE32-D19D-43B6-B5AE-B661C936266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3BCC9A-8924-44E1-A1FE-F8CA77FD31F3}" type="datetimeFigureOut">
              <a:rPr lang="zh-CN" altLang="en-US"/>
              <a:pPr>
                <a:defRPr/>
              </a:pPr>
              <a:t>2013-8-27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FD93BE6-88F8-41F7-8DA3-C98B0938C22D}"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5E8B9C7-B3A2-418D-8103-37F8199DC417}" type="datetimeFigureOut">
              <a:rPr lang="zh-CN" altLang="en-US"/>
              <a:pPr>
                <a:defRPr/>
              </a:pPr>
              <a:t>2013-8-27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2EF6A03-3FED-4290-8032-2CE123349BC5}"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70FE1CDF-6757-4B7B-9E84-85EE055C2987}" type="datetimeFigureOut">
              <a:rPr lang="zh-CN" altLang="en-US"/>
              <a:pPr>
                <a:defRPr/>
              </a:pPr>
              <a:t>2013-8-27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C1FCCC2-D46A-406C-BA97-6F1F1825B55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ctrTitle"/>
          </p:nvPr>
        </p:nvSpPr>
        <p:spPr>
          <a:xfrm>
            <a:off x="323850" y="500063"/>
            <a:ext cx="8501063" cy="1550987"/>
          </a:xfrm>
        </p:spPr>
        <p:txBody>
          <a:bodyPr/>
          <a:lstStyle/>
          <a:p>
            <a:pPr eaLnBrk="1" hangingPunct="1"/>
            <a:r>
              <a:rPr lang="en-US" altLang="zh-CN" sz="2400" b="1" smtClean="0">
                <a:solidFill>
                  <a:schemeClr val="tx2"/>
                </a:solidFill>
                <a:latin typeface="Verdana" pitchFamily="34" charset="0"/>
              </a:rPr>
              <a:t>Time-lagged Impact of Spring Sensible Heat Source over the Tibetan Plateau on the Summer Rainfall Anomaly in East China</a:t>
            </a:r>
            <a:endParaRPr lang="zh-CN" altLang="en-US" sz="2400" b="1" smtClean="0">
              <a:solidFill>
                <a:schemeClr val="tx2"/>
              </a:solidFill>
              <a:latin typeface="Verdana" pitchFamily="34" charset="0"/>
            </a:endParaRPr>
          </a:p>
        </p:txBody>
      </p:sp>
      <p:sp>
        <p:nvSpPr>
          <p:cNvPr id="14338" name="副标题 2"/>
          <p:cNvSpPr>
            <a:spLocks noGrp="1"/>
          </p:cNvSpPr>
          <p:nvPr>
            <p:ph type="subTitle" idx="1"/>
          </p:nvPr>
        </p:nvSpPr>
        <p:spPr>
          <a:xfrm>
            <a:off x="971550" y="2214563"/>
            <a:ext cx="7488238" cy="936625"/>
          </a:xfrm>
        </p:spPr>
        <p:txBody>
          <a:bodyPr/>
          <a:lstStyle/>
          <a:p>
            <a:pPr eaLnBrk="1" hangingPunct="1"/>
            <a:r>
              <a:rPr lang="en-US" altLang="zh-CN" sz="2000" b="1" i="1" smtClean="0">
                <a:solidFill>
                  <a:schemeClr val="tx2"/>
                </a:solidFill>
                <a:latin typeface="Times New Roman" pitchFamily="18" charset="0"/>
                <a:cs typeface="Times New Roman" pitchFamily="18" charset="0"/>
              </a:rPr>
              <a:t>Wang Ziqian, Duan Anmin, and Wu Guoxiong</a:t>
            </a:r>
          </a:p>
          <a:p>
            <a:pPr eaLnBrk="1" hangingPunct="1"/>
            <a:r>
              <a:rPr lang="en-US" altLang="zh-CN" sz="2400" b="1" i="1" u="sng" smtClean="0">
                <a:solidFill>
                  <a:srgbClr val="FF0000"/>
                </a:solidFill>
                <a:latin typeface="Times New Roman" pitchFamily="18" charset="0"/>
                <a:cs typeface="Times New Roman" pitchFamily="18" charset="0"/>
              </a:rPr>
              <a:t>wzq@lasg.iap.ac.cn</a:t>
            </a:r>
          </a:p>
        </p:txBody>
      </p:sp>
      <p:pic>
        <p:nvPicPr>
          <p:cNvPr id="14339" name="Picture 4" descr="small-lasg透明"/>
          <p:cNvPicPr>
            <a:picLocks noChangeAspect="1" noChangeArrowheads="1"/>
          </p:cNvPicPr>
          <p:nvPr/>
        </p:nvPicPr>
        <p:blipFill>
          <a:blip r:embed="rId3"/>
          <a:srcRect/>
          <a:stretch>
            <a:fillRect/>
          </a:stretch>
        </p:blipFill>
        <p:spPr bwMode="auto">
          <a:xfrm>
            <a:off x="250825" y="6021388"/>
            <a:ext cx="792163" cy="750887"/>
          </a:xfrm>
          <a:prstGeom prst="rect">
            <a:avLst/>
          </a:prstGeom>
          <a:solidFill>
            <a:schemeClr val="bg1"/>
          </a:solidFill>
          <a:ln w="9525">
            <a:noFill/>
            <a:miter lim="800000"/>
            <a:headEnd/>
            <a:tailEnd/>
          </a:ln>
        </p:spPr>
      </p:pic>
      <p:pic>
        <p:nvPicPr>
          <p:cNvPr id="14340" name="Picture 5" descr="logo-new"/>
          <p:cNvPicPr>
            <a:picLocks noChangeAspect="1" noChangeArrowheads="1"/>
          </p:cNvPicPr>
          <p:nvPr/>
        </p:nvPicPr>
        <p:blipFill>
          <a:blip r:embed="rId4"/>
          <a:srcRect/>
          <a:stretch>
            <a:fillRect/>
          </a:stretch>
        </p:blipFill>
        <p:spPr bwMode="auto">
          <a:xfrm>
            <a:off x="8172450" y="6021388"/>
            <a:ext cx="814388" cy="742950"/>
          </a:xfrm>
          <a:prstGeom prst="rect">
            <a:avLst/>
          </a:prstGeom>
          <a:noFill/>
          <a:ln w="9525">
            <a:noFill/>
            <a:miter lim="800000"/>
            <a:headEnd/>
            <a:tailEnd/>
          </a:ln>
        </p:spPr>
      </p:pic>
      <p:sp>
        <p:nvSpPr>
          <p:cNvPr id="14341" name="Rectangle 6"/>
          <p:cNvSpPr>
            <a:spLocks noChangeArrowheads="1"/>
          </p:cNvSpPr>
          <p:nvPr/>
        </p:nvSpPr>
        <p:spPr bwMode="auto">
          <a:xfrm>
            <a:off x="571500" y="5214938"/>
            <a:ext cx="7858125" cy="369887"/>
          </a:xfrm>
          <a:prstGeom prst="rect">
            <a:avLst/>
          </a:prstGeom>
          <a:noFill/>
          <a:ln w="19050">
            <a:noFill/>
            <a:miter lim="800000"/>
            <a:headEnd/>
            <a:tailEnd/>
          </a:ln>
        </p:spPr>
        <p:txBody>
          <a:bodyPr>
            <a:spAutoFit/>
          </a:bodyPr>
          <a:lstStyle/>
          <a:p>
            <a:pPr algn="ctr"/>
            <a:r>
              <a:rPr lang="en-US" altLang="zh-CN" b="1">
                <a:solidFill>
                  <a:srgbClr val="E67D1D"/>
                </a:solidFill>
                <a:latin typeface="Times New Roman" pitchFamily="18" charset="0"/>
                <a:cs typeface="Times New Roman" pitchFamily="18" charset="0"/>
              </a:rPr>
              <a:t>The 2</a:t>
            </a:r>
            <a:r>
              <a:rPr lang="en-US" altLang="zh-CN" b="1" baseline="30000">
                <a:solidFill>
                  <a:srgbClr val="E67D1D"/>
                </a:solidFill>
                <a:latin typeface="Times New Roman" pitchFamily="18" charset="0"/>
                <a:cs typeface="Times New Roman" pitchFamily="18" charset="0"/>
              </a:rPr>
              <a:t>nd</a:t>
            </a:r>
            <a:r>
              <a:rPr lang="en-US" altLang="zh-CN" b="1">
                <a:solidFill>
                  <a:srgbClr val="E67D1D"/>
                </a:solidFill>
                <a:latin typeface="Times New Roman" pitchFamily="18" charset="0"/>
                <a:cs typeface="Times New Roman" pitchFamily="18" charset="0"/>
              </a:rPr>
              <a:t> WCRP CORDEX and Training Workshop in South Asia </a:t>
            </a:r>
          </a:p>
        </p:txBody>
      </p:sp>
      <p:sp>
        <p:nvSpPr>
          <p:cNvPr id="14342" name="TextBox 1"/>
          <p:cNvSpPr txBox="1">
            <a:spLocks noChangeArrowheads="1"/>
          </p:cNvSpPr>
          <p:nvPr/>
        </p:nvSpPr>
        <p:spPr bwMode="auto">
          <a:xfrm>
            <a:off x="755650" y="3429000"/>
            <a:ext cx="8077200" cy="1069975"/>
          </a:xfrm>
          <a:prstGeom prst="rect">
            <a:avLst/>
          </a:prstGeom>
          <a:noFill/>
          <a:ln w="9525">
            <a:noFill/>
            <a:miter lim="800000"/>
            <a:headEnd/>
            <a:tailEnd/>
          </a:ln>
        </p:spPr>
        <p:txBody>
          <a:bodyPr>
            <a:spAutoFit/>
          </a:bodyPr>
          <a:lstStyle/>
          <a:p>
            <a:pPr algn="ctr"/>
            <a:r>
              <a:rPr lang="en-GB" altLang="zh-CN" sz="1600" b="1" i="1">
                <a:solidFill>
                  <a:schemeClr val="tx2"/>
                </a:solidFill>
                <a:latin typeface="Times New Roman" pitchFamily="18" charset="0"/>
                <a:cs typeface="Times New Roman" pitchFamily="18" charset="0"/>
              </a:rPr>
              <a:t>State Key Laboratory of Numerical Modeling for Atmospheric Sciences and Geophysical Fluid Dynamics (LASG),</a:t>
            </a:r>
          </a:p>
          <a:p>
            <a:pPr algn="ctr"/>
            <a:r>
              <a:rPr lang="en-GB" altLang="zh-CN" sz="1600" b="1" i="1">
                <a:solidFill>
                  <a:schemeClr val="tx2"/>
                </a:solidFill>
                <a:latin typeface="Times New Roman" pitchFamily="18" charset="0"/>
                <a:cs typeface="Times New Roman" pitchFamily="18" charset="0"/>
              </a:rPr>
              <a:t> Institute of Atmospheric Physics (IAP), Chinese Academy of Sciences (CAS), Beijing 100029, China</a:t>
            </a:r>
            <a:endParaRPr lang="zh-CN" altLang="en-US" sz="1600" b="1" i="1">
              <a:solidFill>
                <a:schemeClr val="tx2"/>
              </a:solidFill>
              <a:latin typeface="Times New Roman" pitchFamily="18" charset="0"/>
              <a:cs typeface="Times New Roman" pitchFamily="18" charset="0"/>
            </a:endParaRPr>
          </a:p>
        </p:txBody>
      </p:sp>
      <p:sp>
        <p:nvSpPr>
          <p:cNvPr id="14343" name="Text Box 6"/>
          <p:cNvSpPr txBox="1">
            <a:spLocks noChangeArrowheads="1"/>
          </p:cNvSpPr>
          <p:nvPr/>
        </p:nvSpPr>
        <p:spPr bwMode="auto">
          <a:xfrm>
            <a:off x="1908175" y="4857750"/>
            <a:ext cx="5616575" cy="338138"/>
          </a:xfrm>
          <a:prstGeom prst="rect">
            <a:avLst/>
          </a:prstGeom>
          <a:noFill/>
          <a:ln w="9525">
            <a:noFill/>
            <a:miter lim="800000"/>
            <a:headEnd/>
            <a:tailEnd/>
          </a:ln>
        </p:spPr>
        <p:txBody>
          <a:bodyPr>
            <a:spAutoFit/>
          </a:bodyPr>
          <a:lstStyle/>
          <a:p>
            <a:pPr algn="ctr">
              <a:spcBef>
                <a:spcPct val="50000"/>
              </a:spcBef>
              <a:defRPr/>
            </a:pPr>
            <a:r>
              <a:rPr lang="en-US" altLang="zh-CN" sz="1600" b="1" dirty="0">
                <a:solidFill>
                  <a:schemeClr val="accent6">
                    <a:lumMod val="75000"/>
                  </a:schemeClr>
                </a:solidFill>
                <a:latin typeface="Times New Roman" pitchFamily="18" charset="0"/>
                <a:ea typeface="Adobe 黑体 Std R"/>
                <a:cs typeface="Times New Roman" pitchFamily="18" charset="0"/>
              </a:rPr>
              <a:t>Kathmandu, Nepal, 2013-08-27</a:t>
            </a:r>
            <a:endParaRPr lang="en-US" altLang="zh-CN" sz="1600" b="1" dirty="0">
              <a:solidFill>
                <a:schemeClr val="accent6">
                  <a:lumMod val="75000"/>
                </a:schemeClr>
              </a:solidFill>
              <a:latin typeface="Times New Roman" pitchFamily="18" charset="0"/>
              <a:ea typeface="Adobe 黑体 Std R"/>
              <a:cs typeface="Times New Roman" pitchFamily="18" charset="0"/>
            </a:endParaRPr>
          </a:p>
        </p:txBody>
      </p:sp>
      <p:sp>
        <p:nvSpPr>
          <p:cNvPr id="14344" name="Text Box 9"/>
          <p:cNvSpPr txBox="1">
            <a:spLocks noChangeArrowheads="1"/>
          </p:cNvSpPr>
          <p:nvPr/>
        </p:nvSpPr>
        <p:spPr bwMode="auto">
          <a:xfrm>
            <a:off x="1357313" y="6021388"/>
            <a:ext cx="6643687" cy="646112"/>
          </a:xfrm>
          <a:prstGeom prst="rect">
            <a:avLst/>
          </a:prstGeom>
          <a:noFill/>
          <a:ln w="9525">
            <a:noFill/>
            <a:miter lim="800000"/>
            <a:headEnd/>
            <a:tailEnd/>
          </a:ln>
        </p:spPr>
        <p:txBody>
          <a:bodyPr>
            <a:spAutoFit/>
          </a:bodyPr>
          <a:lstStyle/>
          <a:p>
            <a:pPr algn="just">
              <a:spcBef>
                <a:spcPct val="50000"/>
              </a:spcBef>
            </a:pPr>
            <a:r>
              <a:rPr lang="en-US" altLang="zh-CN" sz="1200" b="1">
                <a:latin typeface="Times New Roman" pitchFamily="18" charset="0"/>
                <a:cs typeface="Times New Roman" pitchFamily="18" charset="0"/>
              </a:rPr>
              <a:t>Wang Z. Q., Duan, A. M., and Wu G. X., 2013, Time-lagged impact of spring sensible heat over the Tibetan Plateau on the summer rainfall anomaly in East China: case studies using the WRF model. </a:t>
            </a:r>
            <a:r>
              <a:rPr lang="en-US" altLang="zh-CN" sz="1200" b="1" i="1">
                <a:latin typeface="Times New Roman" pitchFamily="18" charset="0"/>
                <a:cs typeface="Times New Roman" pitchFamily="18" charset="0"/>
              </a:rPr>
              <a:t>Clim. Dyn</a:t>
            </a:r>
            <a:r>
              <a:rPr lang="en-US" altLang="zh-CN" sz="1200" b="1">
                <a:latin typeface="Times New Roman" pitchFamily="18" charset="0"/>
                <a:cs typeface="Times New Roman" pitchFamily="18" charset="0"/>
              </a:rPr>
              <a:t>., Online published.</a:t>
            </a:r>
            <a:endParaRPr lang="zh-CN" altLang="en-US" sz="1200" b="1">
              <a:latin typeface="Times New Roman" pitchFamily="18" charset="0"/>
              <a:cs typeface="Times New Roman" pitchFamily="18" charset="0"/>
            </a:endParaRPr>
          </a:p>
        </p:txBody>
      </p:sp>
      <p:sp>
        <p:nvSpPr>
          <p:cNvPr id="10" name="矩形 9"/>
          <p:cNvSpPr/>
          <p:nvPr/>
        </p:nvSpPr>
        <p:spPr>
          <a:xfrm>
            <a:off x="71438" y="71438"/>
            <a:ext cx="9001125" cy="6715125"/>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 descr="Fig4.png"/>
          <p:cNvPicPr>
            <a:picLocks noChangeAspect="1"/>
          </p:cNvPicPr>
          <p:nvPr/>
        </p:nvPicPr>
        <p:blipFill>
          <a:blip r:embed="rId3"/>
          <a:srcRect/>
          <a:stretch>
            <a:fillRect/>
          </a:stretch>
        </p:blipFill>
        <p:spPr bwMode="auto">
          <a:xfrm>
            <a:off x="1143000" y="1000125"/>
            <a:ext cx="6797675" cy="4581525"/>
          </a:xfrm>
          <a:prstGeom prst="rect">
            <a:avLst/>
          </a:prstGeom>
          <a:noFill/>
          <a:ln w="9525">
            <a:noFill/>
            <a:miter lim="800000"/>
            <a:headEnd/>
            <a:tailEnd/>
          </a:ln>
        </p:spPr>
      </p:pic>
      <p:sp>
        <p:nvSpPr>
          <p:cNvPr id="32770" name="TextBox 3"/>
          <p:cNvSpPr txBox="1">
            <a:spLocks noChangeArrowheads="1"/>
          </p:cNvSpPr>
          <p:nvPr/>
        </p:nvSpPr>
        <p:spPr bwMode="auto">
          <a:xfrm>
            <a:off x="2357438" y="642938"/>
            <a:ext cx="1371600" cy="369887"/>
          </a:xfrm>
          <a:prstGeom prst="rect">
            <a:avLst/>
          </a:prstGeom>
          <a:noFill/>
          <a:ln w="9525">
            <a:noFill/>
            <a:miter lim="800000"/>
            <a:headEnd/>
            <a:tailEnd/>
          </a:ln>
        </p:spPr>
        <p:txBody>
          <a:bodyPr wrap="none">
            <a:spAutoFit/>
          </a:bodyPr>
          <a:lstStyle/>
          <a:p>
            <a:r>
              <a:rPr lang="en-US" altLang="zh-CN" b="1">
                <a:latin typeface="Calibri" pitchFamily="34" charset="0"/>
              </a:rPr>
              <a:t>OBS(TRMM)</a:t>
            </a:r>
            <a:endParaRPr lang="zh-CN" altLang="en-US" b="1">
              <a:latin typeface="Calibri" pitchFamily="34" charset="0"/>
            </a:endParaRPr>
          </a:p>
        </p:txBody>
      </p:sp>
      <p:sp>
        <p:nvSpPr>
          <p:cNvPr id="32771" name="TextBox 4"/>
          <p:cNvSpPr txBox="1">
            <a:spLocks noChangeArrowheads="1"/>
          </p:cNvSpPr>
          <p:nvPr/>
        </p:nvSpPr>
        <p:spPr bwMode="auto">
          <a:xfrm>
            <a:off x="5715000" y="630238"/>
            <a:ext cx="1395413" cy="369887"/>
          </a:xfrm>
          <a:prstGeom prst="rect">
            <a:avLst/>
          </a:prstGeom>
          <a:noFill/>
          <a:ln w="9525">
            <a:noFill/>
            <a:miter lim="800000"/>
            <a:headEnd/>
            <a:tailEnd/>
          </a:ln>
        </p:spPr>
        <p:txBody>
          <a:bodyPr wrap="none">
            <a:spAutoFit/>
          </a:bodyPr>
          <a:lstStyle/>
          <a:p>
            <a:r>
              <a:rPr lang="en-US" altLang="zh-CN" b="1">
                <a:latin typeface="Calibri" pitchFamily="34" charset="0"/>
              </a:rPr>
              <a:t>WRF (CTL03)</a:t>
            </a:r>
            <a:endParaRPr lang="zh-CN" altLang="en-US" b="1">
              <a:latin typeface="Calibri" pitchFamily="34" charset="0"/>
            </a:endParaRPr>
          </a:p>
        </p:txBody>
      </p:sp>
      <p:sp>
        <p:nvSpPr>
          <p:cNvPr id="32772" name="TextBox 5"/>
          <p:cNvSpPr txBox="1">
            <a:spLocks noChangeArrowheads="1"/>
          </p:cNvSpPr>
          <p:nvPr/>
        </p:nvSpPr>
        <p:spPr bwMode="auto">
          <a:xfrm>
            <a:off x="273050" y="4214813"/>
            <a:ext cx="1941513" cy="369887"/>
          </a:xfrm>
          <a:prstGeom prst="rect">
            <a:avLst/>
          </a:prstGeom>
          <a:noFill/>
          <a:ln w="9525">
            <a:noFill/>
            <a:miter lim="800000"/>
            <a:headEnd/>
            <a:tailEnd/>
          </a:ln>
        </p:spPr>
        <p:txBody>
          <a:bodyPr wrap="none">
            <a:spAutoFit/>
          </a:bodyPr>
          <a:lstStyle/>
          <a:p>
            <a:r>
              <a:rPr lang="en-US" altLang="zh-CN" b="1">
                <a:latin typeface="Calibri" pitchFamily="34" charset="0"/>
              </a:rPr>
              <a:t>Daily precipitation</a:t>
            </a:r>
            <a:endParaRPr lang="zh-CN" altLang="en-US" b="1">
              <a:latin typeface="Calibri" pitchFamily="34" charset="0"/>
            </a:endParaRPr>
          </a:p>
        </p:txBody>
      </p:sp>
      <p:sp>
        <p:nvSpPr>
          <p:cNvPr id="32773" name="TextBox 6"/>
          <p:cNvSpPr txBox="1">
            <a:spLocks noChangeArrowheads="1"/>
          </p:cNvSpPr>
          <p:nvPr/>
        </p:nvSpPr>
        <p:spPr bwMode="auto">
          <a:xfrm flipH="1">
            <a:off x="214313" y="5715000"/>
            <a:ext cx="8715375" cy="923925"/>
          </a:xfrm>
          <a:prstGeom prst="rect">
            <a:avLst/>
          </a:prstGeom>
          <a:noFill/>
          <a:ln w="9525">
            <a:noFill/>
            <a:miter lim="800000"/>
            <a:headEnd/>
            <a:tailEnd/>
          </a:ln>
        </p:spPr>
        <p:txBody>
          <a:bodyPr>
            <a:spAutoFit/>
          </a:bodyPr>
          <a:lstStyle/>
          <a:p>
            <a:r>
              <a:rPr lang="en-US" altLang="zh-CN" b="1">
                <a:latin typeface="Calibri" pitchFamily="34" charset="0"/>
              </a:rPr>
              <a:t>(a)&amp;(b) Summer precipitation field (shading, mm day</a:t>
            </a:r>
            <a:r>
              <a:rPr lang="en-US" altLang="zh-CN" b="1" baseline="30000">
                <a:latin typeface="Calibri" pitchFamily="34" charset="0"/>
              </a:rPr>
              <a:t>-1</a:t>
            </a:r>
            <a:r>
              <a:rPr lang="en-US" altLang="zh-CN" b="1">
                <a:latin typeface="Calibri" pitchFamily="34" charset="0"/>
              </a:rPr>
              <a:t>), 200 hPa wsterly jet axis (red solid curve), 850 hPa southwesterly jet (&gt; 2 m s</a:t>
            </a:r>
            <a:r>
              <a:rPr lang="en-US" altLang="zh-CN" b="1" baseline="30000">
                <a:latin typeface="Calibri" pitchFamily="34" charset="0"/>
              </a:rPr>
              <a:t>-1</a:t>
            </a:r>
            <a:r>
              <a:rPr lang="en-US" altLang="zh-CN" b="1">
                <a:latin typeface="Calibri" pitchFamily="34" charset="0"/>
              </a:rPr>
              <a:t>, red vectors) over East China. (c) Time series of the area-averaged daily precipitation over the Huaihe River basin (31-35N, 110-120E) </a:t>
            </a:r>
          </a:p>
        </p:txBody>
      </p:sp>
      <p:cxnSp>
        <p:nvCxnSpPr>
          <p:cNvPr id="9" name="Straight Arrow Connector 8"/>
          <p:cNvCxnSpPr/>
          <p:nvPr/>
        </p:nvCxnSpPr>
        <p:spPr>
          <a:xfrm rot="5400000">
            <a:off x="4679157" y="1893093"/>
            <a:ext cx="2286000" cy="1928813"/>
          </a:xfrm>
          <a:prstGeom prst="straightConnector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11"/>
          <p:cNvSpPr txBox="1">
            <a:spLocks noChangeArrowheads="1"/>
          </p:cNvSpPr>
          <p:nvPr/>
        </p:nvSpPr>
        <p:spPr bwMode="auto">
          <a:xfrm>
            <a:off x="714375" y="71438"/>
            <a:ext cx="6810375" cy="523875"/>
          </a:xfrm>
          <a:prstGeom prst="rect">
            <a:avLst/>
          </a:prstGeom>
          <a:noFill/>
          <a:ln w="9525">
            <a:noFill/>
            <a:miter lim="800000"/>
            <a:headEnd/>
            <a:tailEnd/>
          </a:ln>
        </p:spPr>
        <p:txBody>
          <a:bodyPr>
            <a:spAutoFit/>
          </a:bodyPr>
          <a:lstStyle/>
          <a:p>
            <a:pPr>
              <a:defRPr/>
            </a:pPr>
            <a:r>
              <a:rPr lang="en-US" altLang="zh-CN" sz="2800" b="1" dirty="0">
                <a:solidFill>
                  <a:srgbClr val="FF0000"/>
                </a:solidFill>
                <a:effectLst>
                  <a:outerShdw blurRad="50800" dist="38100" dir="2700000" algn="tl" rotWithShape="0">
                    <a:srgbClr val="000000">
                      <a:alpha val="43000"/>
                    </a:srgbClr>
                  </a:outerShdw>
                </a:effectLst>
                <a:latin typeface="+mj-lt"/>
              </a:rPr>
              <a:t>2003 JJA precipitation in data and simulation</a:t>
            </a:r>
            <a:endParaRPr lang="zh-CN" altLang="en-US" sz="2800" b="1" dirty="0">
              <a:solidFill>
                <a:srgbClr val="FF0000"/>
              </a:solidFill>
              <a:effectLst>
                <a:outerShdw blurRad="50800" dist="38100" dir="2700000" algn="tl" rotWithShape="0">
                  <a:srgbClr val="000000">
                    <a:alpha val="43000"/>
                  </a:srgbClr>
                </a:outerShdw>
              </a:effectLst>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图片 1" descr="Fig5.png"/>
          <p:cNvPicPr>
            <a:picLocks noChangeAspect="1"/>
          </p:cNvPicPr>
          <p:nvPr/>
        </p:nvPicPr>
        <p:blipFill>
          <a:blip r:embed="rId3"/>
          <a:srcRect/>
          <a:stretch>
            <a:fillRect/>
          </a:stretch>
        </p:blipFill>
        <p:spPr bwMode="auto">
          <a:xfrm>
            <a:off x="785813" y="1214438"/>
            <a:ext cx="7358062" cy="5281612"/>
          </a:xfrm>
          <a:prstGeom prst="rect">
            <a:avLst/>
          </a:prstGeom>
          <a:noFill/>
          <a:ln w="9525">
            <a:noFill/>
            <a:miter lim="800000"/>
            <a:headEnd/>
            <a:tailEnd/>
          </a:ln>
        </p:spPr>
      </p:pic>
      <p:sp>
        <p:nvSpPr>
          <p:cNvPr id="34818" name="TextBox 2"/>
          <p:cNvSpPr txBox="1">
            <a:spLocks noChangeArrowheads="1"/>
          </p:cNvSpPr>
          <p:nvPr/>
        </p:nvSpPr>
        <p:spPr bwMode="auto">
          <a:xfrm>
            <a:off x="1000125" y="639763"/>
            <a:ext cx="2490788" cy="646112"/>
          </a:xfrm>
          <a:prstGeom prst="rect">
            <a:avLst/>
          </a:prstGeom>
          <a:noFill/>
          <a:ln w="9525">
            <a:noFill/>
            <a:miter lim="800000"/>
            <a:headEnd/>
            <a:tailEnd/>
          </a:ln>
        </p:spPr>
        <p:txBody>
          <a:bodyPr wrap="none">
            <a:spAutoFit/>
          </a:bodyPr>
          <a:lstStyle/>
          <a:p>
            <a:pPr marL="342900" indent="-342900"/>
            <a:r>
              <a:rPr lang="en-US" altLang="zh-CN" b="1">
                <a:latin typeface="Calibri" pitchFamily="34" charset="0"/>
              </a:rPr>
              <a:t>(a) SH (shading)</a:t>
            </a:r>
          </a:p>
          <a:p>
            <a:pPr marL="342900" indent="-342900"/>
            <a:r>
              <a:rPr lang="en-US" altLang="zh-CN" b="1">
                <a:solidFill>
                  <a:srgbClr val="0000FF"/>
                </a:solidFill>
                <a:latin typeface="Calibri" pitchFamily="34" charset="0"/>
              </a:rPr>
              <a:t>      Positive LH (contour)</a:t>
            </a:r>
            <a:endParaRPr lang="zh-CN" altLang="en-US" b="1">
              <a:solidFill>
                <a:srgbClr val="0000FF"/>
              </a:solidFill>
              <a:latin typeface="Calibri" pitchFamily="34" charset="0"/>
            </a:endParaRPr>
          </a:p>
        </p:txBody>
      </p:sp>
      <p:sp>
        <p:nvSpPr>
          <p:cNvPr id="34819" name="TextBox 3"/>
          <p:cNvSpPr txBox="1">
            <a:spLocks noChangeArrowheads="1"/>
          </p:cNvSpPr>
          <p:nvPr/>
        </p:nvSpPr>
        <p:spPr bwMode="auto">
          <a:xfrm>
            <a:off x="5143500" y="571500"/>
            <a:ext cx="3071813" cy="646113"/>
          </a:xfrm>
          <a:prstGeom prst="rect">
            <a:avLst/>
          </a:prstGeom>
          <a:noFill/>
          <a:ln w="9525">
            <a:noFill/>
            <a:miter lim="800000"/>
            <a:headEnd/>
            <a:tailEnd/>
          </a:ln>
        </p:spPr>
        <p:txBody>
          <a:bodyPr>
            <a:spAutoFit/>
          </a:bodyPr>
          <a:lstStyle/>
          <a:p>
            <a:pPr marL="342900" indent="-342900"/>
            <a:r>
              <a:rPr lang="en-US" altLang="zh-CN" b="1">
                <a:latin typeface="Calibri" pitchFamily="34" charset="0"/>
              </a:rPr>
              <a:t>(b) TP domain-averaged </a:t>
            </a:r>
            <a:r>
              <a:rPr lang="en-US" altLang="zh-CN" b="1">
                <a:solidFill>
                  <a:srgbClr val="FF0000"/>
                </a:solidFill>
                <a:latin typeface="Calibri" pitchFamily="34" charset="0"/>
              </a:rPr>
              <a:t>SH (red) </a:t>
            </a:r>
            <a:r>
              <a:rPr lang="en-US" altLang="zh-CN" b="1">
                <a:latin typeface="Calibri" pitchFamily="34" charset="0"/>
              </a:rPr>
              <a:t>and </a:t>
            </a:r>
            <a:r>
              <a:rPr lang="en-US" altLang="zh-CN" b="1">
                <a:solidFill>
                  <a:srgbClr val="0000FF"/>
                </a:solidFill>
                <a:latin typeface="Calibri" pitchFamily="34" charset="0"/>
              </a:rPr>
              <a:t>LH (blue)</a:t>
            </a:r>
            <a:endParaRPr lang="zh-CN" altLang="en-US" b="1">
              <a:solidFill>
                <a:srgbClr val="0000FF"/>
              </a:solidFill>
              <a:latin typeface="Calibri" pitchFamily="34" charset="0"/>
            </a:endParaRPr>
          </a:p>
        </p:txBody>
      </p:sp>
      <p:sp>
        <p:nvSpPr>
          <p:cNvPr id="34820" name="TextBox 4"/>
          <p:cNvSpPr txBox="1">
            <a:spLocks noChangeArrowheads="1"/>
          </p:cNvSpPr>
          <p:nvPr/>
        </p:nvSpPr>
        <p:spPr bwMode="auto">
          <a:xfrm>
            <a:off x="1027113" y="6519863"/>
            <a:ext cx="2901950" cy="369887"/>
          </a:xfrm>
          <a:prstGeom prst="rect">
            <a:avLst/>
          </a:prstGeom>
          <a:noFill/>
          <a:ln w="9525">
            <a:noFill/>
            <a:miter lim="800000"/>
            <a:headEnd/>
            <a:tailEnd/>
          </a:ln>
        </p:spPr>
        <p:txBody>
          <a:bodyPr wrap="none">
            <a:spAutoFit/>
          </a:bodyPr>
          <a:lstStyle/>
          <a:p>
            <a:pPr marL="342900" indent="-342900"/>
            <a:r>
              <a:rPr lang="en-US" altLang="zh-CN" b="1">
                <a:latin typeface="Calibri" pitchFamily="34" charset="0"/>
              </a:rPr>
              <a:t>(c) Air temperature (30-36N)</a:t>
            </a:r>
            <a:endParaRPr lang="zh-CN" altLang="en-US" b="1">
              <a:latin typeface="Calibri" pitchFamily="34" charset="0"/>
            </a:endParaRPr>
          </a:p>
        </p:txBody>
      </p:sp>
      <p:sp>
        <p:nvSpPr>
          <p:cNvPr id="34821" name="TextBox 5"/>
          <p:cNvSpPr txBox="1">
            <a:spLocks noChangeArrowheads="1"/>
          </p:cNvSpPr>
          <p:nvPr/>
        </p:nvSpPr>
        <p:spPr bwMode="auto">
          <a:xfrm>
            <a:off x="5000625" y="6519863"/>
            <a:ext cx="2949575" cy="369887"/>
          </a:xfrm>
          <a:prstGeom prst="rect">
            <a:avLst/>
          </a:prstGeom>
          <a:noFill/>
          <a:ln w="9525">
            <a:noFill/>
            <a:miter lim="800000"/>
            <a:headEnd/>
            <a:tailEnd/>
          </a:ln>
        </p:spPr>
        <p:txBody>
          <a:bodyPr wrap="none">
            <a:spAutoFit/>
          </a:bodyPr>
          <a:lstStyle/>
          <a:p>
            <a:pPr marL="342900" indent="-342900"/>
            <a:r>
              <a:rPr lang="en-US" altLang="zh-CN" b="1">
                <a:latin typeface="Calibri" pitchFamily="34" charset="0"/>
              </a:rPr>
              <a:t>(d) Diabatic heating (30-36N)</a:t>
            </a:r>
            <a:endParaRPr lang="zh-CN" altLang="en-US" b="1">
              <a:latin typeface="Calibri" pitchFamily="34" charset="0"/>
            </a:endParaRPr>
          </a:p>
        </p:txBody>
      </p:sp>
      <p:sp>
        <p:nvSpPr>
          <p:cNvPr id="33798" name="TextBox 7"/>
          <p:cNvSpPr txBox="1">
            <a:spLocks noChangeArrowheads="1"/>
          </p:cNvSpPr>
          <p:nvPr/>
        </p:nvSpPr>
        <p:spPr bwMode="auto">
          <a:xfrm>
            <a:off x="0" y="109538"/>
            <a:ext cx="9144000" cy="461962"/>
          </a:xfrm>
          <a:prstGeom prst="rect">
            <a:avLst/>
          </a:prstGeom>
          <a:noFill/>
          <a:ln w="9525">
            <a:noFill/>
            <a:miter lim="800000"/>
            <a:headEnd/>
            <a:tailEnd/>
          </a:ln>
        </p:spPr>
        <p:txBody>
          <a:bodyPr>
            <a:spAutoFit/>
          </a:bodyPr>
          <a:lstStyle/>
          <a:p>
            <a:pPr>
              <a:defRPr/>
            </a:pPr>
            <a:r>
              <a:rPr lang="en-US" altLang="zh-CN" sz="2400" b="1" dirty="0">
                <a:solidFill>
                  <a:srgbClr val="FF0000"/>
                </a:solidFill>
                <a:latin typeface="+mj-lt"/>
              </a:rPr>
              <a:t>Simulated </a:t>
            </a:r>
            <a:r>
              <a:rPr lang="en-US" altLang="zh-CN" sz="2400" b="1" dirty="0" err="1">
                <a:solidFill>
                  <a:srgbClr val="FF0000"/>
                </a:solidFill>
                <a:latin typeface="+mj-lt"/>
              </a:rPr>
              <a:t>diabatic</a:t>
            </a:r>
            <a:r>
              <a:rPr lang="en-US" altLang="zh-CN" sz="2400" b="1" dirty="0">
                <a:solidFill>
                  <a:srgbClr val="FF0000"/>
                </a:solidFill>
                <a:latin typeface="+mj-lt"/>
              </a:rPr>
              <a:t> heating over </a:t>
            </a:r>
            <a:r>
              <a:rPr lang="en-US" altLang="zh-CN" sz="2400" b="1" dirty="0">
                <a:solidFill>
                  <a:srgbClr val="FF0000"/>
                </a:solidFill>
                <a:latin typeface="+mj-lt"/>
              </a:rPr>
              <a:t>the TP in</a:t>
            </a:r>
            <a:r>
              <a:rPr lang="en-US" altLang="zh-CN" sz="2400" b="1" dirty="0">
                <a:solidFill>
                  <a:srgbClr val="FF0000"/>
                </a:solidFill>
                <a:latin typeface="+mj-lt"/>
              </a:rPr>
              <a:t> 2003 summer </a:t>
            </a:r>
            <a:r>
              <a:rPr lang="en-US" altLang="zh-CN" sz="2400" b="1" dirty="0">
                <a:solidFill>
                  <a:srgbClr val="0000FF"/>
                </a:solidFill>
                <a:latin typeface="+mj-lt"/>
              </a:rPr>
              <a:t>(CTL03-ExpS03</a:t>
            </a:r>
            <a:r>
              <a:rPr lang="en-US" altLang="zh-CN" sz="2400" b="1" dirty="0">
                <a:solidFill>
                  <a:srgbClr val="0000FF"/>
                </a:solidFill>
                <a:latin typeface="+mj-lt"/>
              </a:rPr>
              <a:t>)</a:t>
            </a:r>
            <a:endParaRPr lang="zh-CN" altLang="en-US" sz="2400" b="1" dirty="0">
              <a:solidFill>
                <a:srgbClr val="0000FF"/>
              </a:solidFill>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3" name="Group 3"/>
          <p:cNvGrpSpPr>
            <a:grpSpLocks/>
          </p:cNvGrpSpPr>
          <p:nvPr/>
        </p:nvGrpSpPr>
        <p:grpSpPr bwMode="auto">
          <a:xfrm>
            <a:off x="4140200" y="3497263"/>
            <a:ext cx="1511300" cy="1000125"/>
            <a:chOff x="2744" y="1591"/>
            <a:chExt cx="817" cy="388"/>
          </a:xfrm>
        </p:grpSpPr>
        <p:sp>
          <p:nvSpPr>
            <p:cNvPr id="8" name="Cloud"/>
            <p:cNvSpPr>
              <a:spLocks noChangeAspect="1" noEditPoints="1" noChangeArrowheads="1"/>
            </p:cNvSpPr>
            <p:nvPr/>
          </p:nvSpPr>
          <p:spPr bwMode="auto">
            <a:xfrm>
              <a:off x="2744" y="1591"/>
              <a:ext cx="817" cy="240"/>
            </a:xfrm>
            <a:custGeom>
              <a:avLst/>
              <a:gdLst>
                <a:gd name="T0" fmla="*/ 3 w 21600"/>
                <a:gd name="T1" fmla="*/ 120 h 21600"/>
                <a:gd name="T2" fmla="*/ 409 w 21600"/>
                <a:gd name="T3" fmla="*/ 240 h 21600"/>
                <a:gd name="T4" fmla="*/ 816 w 21600"/>
                <a:gd name="T5" fmla="*/ 120 h 21600"/>
                <a:gd name="T6" fmla="*/ 409 w 21600"/>
                <a:gd name="T7" fmla="*/ 14 h 21600"/>
                <a:gd name="T8" fmla="*/ 0 60000 65536"/>
                <a:gd name="T9" fmla="*/ 0 60000 65536"/>
                <a:gd name="T10" fmla="*/ 0 60000 65536"/>
                <a:gd name="T11" fmla="*/ 0 60000 65536"/>
                <a:gd name="T12" fmla="*/ 2988 w 21600"/>
                <a:gd name="T13" fmla="*/ 3240 h 21600"/>
                <a:gd name="T14" fmla="*/ 17079 w 21600"/>
                <a:gd name="T15" fmla="*/ 17370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808080"/>
              </a:outerShdw>
            </a:effectLst>
          </p:spPr>
          <p:txBody>
            <a:bodyPr/>
            <a:lstStyle/>
            <a:p>
              <a:pPr>
                <a:defRPr/>
              </a:pPr>
              <a:endParaRPr lang="en-US">
                <a:ea typeface="宋体" charset="0"/>
              </a:endParaRPr>
            </a:p>
          </p:txBody>
        </p:sp>
        <p:sp>
          <p:nvSpPr>
            <p:cNvPr id="58404" name="Line 5"/>
            <p:cNvSpPr>
              <a:spLocks noChangeShapeType="1"/>
            </p:cNvSpPr>
            <p:nvPr/>
          </p:nvSpPr>
          <p:spPr bwMode="auto">
            <a:xfrm flipH="1">
              <a:off x="2744" y="1668"/>
              <a:ext cx="182" cy="311"/>
            </a:xfrm>
            <a:prstGeom prst="line">
              <a:avLst/>
            </a:prstGeom>
            <a:noFill/>
            <a:ln w="9525">
              <a:solidFill>
                <a:schemeClr val="tx1"/>
              </a:solidFill>
              <a:prstDash val="dash"/>
              <a:round/>
              <a:headEnd/>
              <a:tailEnd/>
            </a:ln>
          </p:spPr>
          <p:txBody>
            <a:bodyPr/>
            <a:lstStyle/>
            <a:p>
              <a:endParaRPr lang="zh-CN" altLang="en-US"/>
            </a:p>
          </p:txBody>
        </p:sp>
        <p:sp>
          <p:nvSpPr>
            <p:cNvPr id="58405" name="Line 6"/>
            <p:cNvSpPr>
              <a:spLocks noChangeShapeType="1"/>
            </p:cNvSpPr>
            <p:nvPr/>
          </p:nvSpPr>
          <p:spPr bwMode="auto">
            <a:xfrm flipH="1">
              <a:off x="2963" y="1668"/>
              <a:ext cx="182" cy="311"/>
            </a:xfrm>
            <a:prstGeom prst="line">
              <a:avLst/>
            </a:prstGeom>
            <a:noFill/>
            <a:ln w="9525">
              <a:solidFill>
                <a:schemeClr val="tx1"/>
              </a:solidFill>
              <a:prstDash val="dash"/>
              <a:round/>
              <a:headEnd/>
              <a:tailEnd/>
            </a:ln>
          </p:spPr>
          <p:txBody>
            <a:bodyPr/>
            <a:lstStyle/>
            <a:p>
              <a:endParaRPr lang="zh-CN" altLang="en-US"/>
            </a:p>
          </p:txBody>
        </p:sp>
        <p:sp>
          <p:nvSpPr>
            <p:cNvPr id="58406" name="Line 7"/>
            <p:cNvSpPr>
              <a:spLocks noChangeShapeType="1"/>
            </p:cNvSpPr>
            <p:nvPr/>
          </p:nvSpPr>
          <p:spPr bwMode="auto">
            <a:xfrm flipH="1">
              <a:off x="3182" y="1668"/>
              <a:ext cx="182" cy="311"/>
            </a:xfrm>
            <a:prstGeom prst="line">
              <a:avLst/>
            </a:prstGeom>
            <a:noFill/>
            <a:ln w="9525">
              <a:solidFill>
                <a:schemeClr val="tx1"/>
              </a:solidFill>
              <a:prstDash val="dash"/>
              <a:round/>
              <a:headEnd/>
              <a:tailEnd/>
            </a:ln>
          </p:spPr>
          <p:txBody>
            <a:bodyPr/>
            <a:lstStyle/>
            <a:p>
              <a:endParaRPr lang="zh-CN" altLang="en-US"/>
            </a:p>
          </p:txBody>
        </p:sp>
      </p:grpSp>
      <p:grpSp>
        <p:nvGrpSpPr>
          <p:cNvPr id="58374" name="Group 8"/>
          <p:cNvGrpSpPr>
            <a:grpSpLocks/>
          </p:cNvGrpSpPr>
          <p:nvPr/>
        </p:nvGrpSpPr>
        <p:grpSpPr bwMode="auto">
          <a:xfrm>
            <a:off x="1020763" y="2695575"/>
            <a:ext cx="7105650" cy="2393950"/>
            <a:chOff x="302" y="250"/>
            <a:chExt cx="4680" cy="1972"/>
          </a:xfrm>
        </p:grpSpPr>
        <p:grpSp>
          <p:nvGrpSpPr>
            <p:cNvPr id="58396" name="Group 9"/>
            <p:cNvGrpSpPr>
              <a:grpSpLocks/>
            </p:cNvGrpSpPr>
            <p:nvPr/>
          </p:nvGrpSpPr>
          <p:grpSpPr bwMode="auto">
            <a:xfrm>
              <a:off x="302" y="1421"/>
              <a:ext cx="4672" cy="801"/>
              <a:chOff x="302" y="1421"/>
              <a:chExt cx="4672" cy="801"/>
            </a:xfrm>
          </p:grpSpPr>
          <p:sp>
            <p:nvSpPr>
              <p:cNvPr id="58401" name="Freeform 10"/>
              <p:cNvSpPr>
                <a:spLocks noChangeAspect="1"/>
              </p:cNvSpPr>
              <p:nvPr/>
            </p:nvSpPr>
            <p:spPr bwMode="auto">
              <a:xfrm>
                <a:off x="307" y="2221"/>
                <a:ext cx="4667" cy="1"/>
              </a:xfrm>
              <a:custGeom>
                <a:avLst/>
                <a:gdLst>
                  <a:gd name="T0" fmla="*/ 0 w 4667"/>
                  <a:gd name="T1" fmla="*/ 1 h 1"/>
                  <a:gd name="T2" fmla="*/ 4667 w 4667"/>
                  <a:gd name="T3" fmla="*/ 0 h 1"/>
                  <a:gd name="T4" fmla="*/ 0 60000 65536"/>
                  <a:gd name="T5" fmla="*/ 0 60000 65536"/>
                  <a:gd name="T6" fmla="*/ 0 w 4667"/>
                  <a:gd name="T7" fmla="*/ 0 h 1"/>
                  <a:gd name="T8" fmla="*/ 4667 w 4667"/>
                  <a:gd name="T9" fmla="*/ 1 h 1"/>
                </a:gdLst>
                <a:ahLst/>
                <a:cxnLst>
                  <a:cxn ang="T4">
                    <a:pos x="T0" y="T1"/>
                  </a:cxn>
                  <a:cxn ang="T5">
                    <a:pos x="T2" y="T3"/>
                  </a:cxn>
                </a:cxnLst>
                <a:rect l="T6" t="T7" r="T8" b="T9"/>
                <a:pathLst>
                  <a:path w="4667" h="1">
                    <a:moveTo>
                      <a:pt x="0" y="1"/>
                    </a:moveTo>
                    <a:lnTo>
                      <a:pt x="4667" y="0"/>
                    </a:lnTo>
                  </a:path>
                </a:pathLst>
              </a:custGeom>
              <a:noFill/>
              <a:ln w="9525">
                <a:solidFill>
                  <a:schemeClr val="tx1"/>
                </a:solidFill>
                <a:round/>
                <a:headEnd/>
                <a:tailEnd type="stealth" w="med" len="med"/>
              </a:ln>
            </p:spPr>
            <p:txBody>
              <a:bodyPr wrap="none">
                <a:spAutoFit/>
              </a:bodyPr>
              <a:lstStyle/>
              <a:p>
                <a:endParaRPr lang="zh-CN" altLang="en-US"/>
              </a:p>
            </p:txBody>
          </p:sp>
          <p:sp>
            <p:nvSpPr>
              <p:cNvPr id="58402" name="Freeform 11"/>
              <p:cNvSpPr>
                <a:spLocks/>
              </p:cNvSpPr>
              <p:nvPr/>
            </p:nvSpPr>
            <p:spPr bwMode="auto">
              <a:xfrm>
                <a:off x="302" y="1421"/>
                <a:ext cx="1013" cy="801"/>
              </a:xfrm>
              <a:custGeom>
                <a:avLst/>
                <a:gdLst>
                  <a:gd name="T0" fmla="*/ 0 w 1013"/>
                  <a:gd name="T1" fmla="*/ 801 h 801"/>
                  <a:gd name="T2" fmla="*/ 1013 w 1013"/>
                  <a:gd name="T3" fmla="*/ 0 h 801"/>
                  <a:gd name="T4" fmla="*/ 0 60000 65536"/>
                  <a:gd name="T5" fmla="*/ 0 60000 65536"/>
                  <a:gd name="T6" fmla="*/ 0 w 1013"/>
                  <a:gd name="T7" fmla="*/ 0 h 801"/>
                  <a:gd name="T8" fmla="*/ 1013 w 1013"/>
                  <a:gd name="T9" fmla="*/ 801 h 801"/>
                </a:gdLst>
                <a:ahLst/>
                <a:cxnLst>
                  <a:cxn ang="T4">
                    <a:pos x="T0" y="T1"/>
                  </a:cxn>
                  <a:cxn ang="T5">
                    <a:pos x="T2" y="T3"/>
                  </a:cxn>
                </a:cxnLst>
                <a:rect l="T6" t="T7" r="T8" b="T9"/>
                <a:pathLst>
                  <a:path w="1013" h="801">
                    <a:moveTo>
                      <a:pt x="0" y="801"/>
                    </a:moveTo>
                    <a:lnTo>
                      <a:pt x="1013" y="0"/>
                    </a:lnTo>
                  </a:path>
                </a:pathLst>
              </a:custGeom>
              <a:noFill/>
              <a:ln w="9525">
                <a:solidFill>
                  <a:schemeClr val="tx1"/>
                </a:solidFill>
                <a:round/>
                <a:headEnd type="none" w="med" len="med"/>
                <a:tailEnd type="stealth" w="med" len="med"/>
              </a:ln>
            </p:spPr>
            <p:txBody>
              <a:bodyPr wrap="none">
                <a:spAutoFit/>
              </a:bodyPr>
              <a:lstStyle/>
              <a:p>
                <a:endParaRPr lang="zh-CN" altLang="en-US"/>
              </a:p>
            </p:txBody>
          </p:sp>
        </p:grpSp>
        <p:sp>
          <p:nvSpPr>
            <p:cNvPr id="58397" name="Freeform 12"/>
            <p:cNvSpPr>
              <a:spLocks/>
            </p:cNvSpPr>
            <p:nvPr/>
          </p:nvSpPr>
          <p:spPr bwMode="auto">
            <a:xfrm>
              <a:off x="307" y="250"/>
              <a:ext cx="5" cy="1968"/>
            </a:xfrm>
            <a:custGeom>
              <a:avLst/>
              <a:gdLst>
                <a:gd name="T0" fmla="*/ 0 w 5"/>
                <a:gd name="T1" fmla="*/ 1968 h 1968"/>
                <a:gd name="T2" fmla="*/ 5 w 5"/>
                <a:gd name="T3" fmla="*/ 0 h 1968"/>
                <a:gd name="T4" fmla="*/ 0 60000 65536"/>
                <a:gd name="T5" fmla="*/ 0 60000 65536"/>
                <a:gd name="T6" fmla="*/ 0 w 5"/>
                <a:gd name="T7" fmla="*/ 0 h 1968"/>
                <a:gd name="T8" fmla="*/ 5 w 5"/>
                <a:gd name="T9" fmla="*/ 1968 h 1968"/>
              </a:gdLst>
              <a:ahLst/>
              <a:cxnLst>
                <a:cxn ang="T4">
                  <a:pos x="T0" y="T1"/>
                </a:cxn>
                <a:cxn ang="T5">
                  <a:pos x="T2" y="T3"/>
                </a:cxn>
              </a:cxnLst>
              <a:rect l="T6" t="T7" r="T8" b="T9"/>
              <a:pathLst>
                <a:path w="5" h="1968">
                  <a:moveTo>
                    <a:pt x="0" y="1968"/>
                  </a:moveTo>
                  <a:lnTo>
                    <a:pt x="5" y="0"/>
                  </a:lnTo>
                </a:path>
              </a:pathLst>
            </a:custGeom>
            <a:noFill/>
            <a:ln w="9525">
              <a:solidFill>
                <a:schemeClr val="tx1"/>
              </a:solidFill>
              <a:round/>
              <a:headEnd type="none" w="med" len="med"/>
              <a:tailEnd type="stealth" w="med" len="med"/>
            </a:ln>
          </p:spPr>
          <p:txBody>
            <a:bodyPr wrap="none">
              <a:spAutoFit/>
            </a:bodyPr>
            <a:lstStyle/>
            <a:p>
              <a:endParaRPr lang="zh-CN" altLang="en-US"/>
            </a:p>
          </p:txBody>
        </p:sp>
        <p:grpSp>
          <p:nvGrpSpPr>
            <p:cNvPr id="58398" name="Group 13"/>
            <p:cNvGrpSpPr>
              <a:grpSpLocks/>
            </p:cNvGrpSpPr>
            <p:nvPr/>
          </p:nvGrpSpPr>
          <p:grpSpPr bwMode="auto">
            <a:xfrm>
              <a:off x="310" y="336"/>
              <a:ext cx="4672" cy="690"/>
              <a:chOff x="310" y="336"/>
              <a:chExt cx="4672" cy="690"/>
            </a:xfrm>
          </p:grpSpPr>
          <p:sp>
            <p:nvSpPr>
              <p:cNvPr id="58399" name="Freeform 14"/>
              <p:cNvSpPr>
                <a:spLocks noChangeAspect="1"/>
              </p:cNvSpPr>
              <p:nvPr/>
            </p:nvSpPr>
            <p:spPr bwMode="auto">
              <a:xfrm>
                <a:off x="315" y="1025"/>
                <a:ext cx="4667" cy="1"/>
              </a:xfrm>
              <a:custGeom>
                <a:avLst/>
                <a:gdLst>
                  <a:gd name="T0" fmla="*/ 0 w 4667"/>
                  <a:gd name="T1" fmla="*/ 1 h 1"/>
                  <a:gd name="T2" fmla="*/ 4667 w 4667"/>
                  <a:gd name="T3" fmla="*/ 0 h 1"/>
                  <a:gd name="T4" fmla="*/ 0 60000 65536"/>
                  <a:gd name="T5" fmla="*/ 0 60000 65536"/>
                  <a:gd name="T6" fmla="*/ 0 w 4667"/>
                  <a:gd name="T7" fmla="*/ 0 h 1"/>
                  <a:gd name="T8" fmla="*/ 4667 w 4667"/>
                  <a:gd name="T9" fmla="*/ 1 h 1"/>
                </a:gdLst>
                <a:ahLst/>
                <a:cxnLst>
                  <a:cxn ang="T4">
                    <a:pos x="T0" y="T1"/>
                  </a:cxn>
                  <a:cxn ang="T5">
                    <a:pos x="T2" y="T3"/>
                  </a:cxn>
                </a:cxnLst>
                <a:rect l="T6" t="T7" r="T8" b="T9"/>
                <a:pathLst>
                  <a:path w="4667" h="1">
                    <a:moveTo>
                      <a:pt x="0" y="1"/>
                    </a:moveTo>
                    <a:lnTo>
                      <a:pt x="4667" y="0"/>
                    </a:lnTo>
                  </a:path>
                </a:pathLst>
              </a:custGeom>
              <a:noFill/>
              <a:ln w="9525">
                <a:solidFill>
                  <a:schemeClr val="tx1"/>
                </a:solidFill>
                <a:round/>
                <a:headEnd/>
                <a:tailEnd type="stealth" w="med" len="med"/>
              </a:ln>
            </p:spPr>
            <p:txBody>
              <a:bodyPr wrap="none">
                <a:spAutoFit/>
              </a:bodyPr>
              <a:lstStyle/>
              <a:p>
                <a:endParaRPr lang="zh-CN" altLang="en-US"/>
              </a:p>
            </p:txBody>
          </p:sp>
          <p:sp>
            <p:nvSpPr>
              <p:cNvPr id="58400" name="Freeform 15"/>
              <p:cNvSpPr>
                <a:spLocks/>
              </p:cNvSpPr>
              <p:nvPr/>
            </p:nvSpPr>
            <p:spPr bwMode="auto">
              <a:xfrm>
                <a:off x="310" y="336"/>
                <a:ext cx="871" cy="690"/>
              </a:xfrm>
              <a:custGeom>
                <a:avLst/>
                <a:gdLst>
                  <a:gd name="T0" fmla="*/ 0 w 871"/>
                  <a:gd name="T1" fmla="*/ 690 h 690"/>
                  <a:gd name="T2" fmla="*/ 871 w 871"/>
                  <a:gd name="T3" fmla="*/ 0 h 690"/>
                  <a:gd name="T4" fmla="*/ 0 60000 65536"/>
                  <a:gd name="T5" fmla="*/ 0 60000 65536"/>
                  <a:gd name="T6" fmla="*/ 0 w 871"/>
                  <a:gd name="T7" fmla="*/ 0 h 690"/>
                  <a:gd name="T8" fmla="*/ 871 w 871"/>
                  <a:gd name="T9" fmla="*/ 690 h 690"/>
                </a:gdLst>
                <a:ahLst/>
                <a:cxnLst>
                  <a:cxn ang="T4">
                    <a:pos x="T0" y="T1"/>
                  </a:cxn>
                  <a:cxn ang="T5">
                    <a:pos x="T2" y="T3"/>
                  </a:cxn>
                </a:cxnLst>
                <a:rect l="T6" t="T7" r="T8" b="T9"/>
                <a:pathLst>
                  <a:path w="871" h="690">
                    <a:moveTo>
                      <a:pt x="0" y="690"/>
                    </a:moveTo>
                    <a:lnTo>
                      <a:pt x="871" y="0"/>
                    </a:lnTo>
                  </a:path>
                </a:pathLst>
              </a:custGeom>
              <a:noFill/>
              <a:ln w="9525">
                <a:solidFill>
                  <a:schemeClr val="tx1"/>
                </a:solidFill>
                <a:round/>
                <a:headEnd type="none" w="med" len="med"/>
                <a:tailEnd type="stealth" w="med" len="med"/>
              </a:ln>
            </p:spPr>
            <p:txBody>
              <a:bodyPr wrap="none">
                <a:spAutoFit/>
              </a:bodyPr>
              <a:lstStyle/>
              <a:p>
                <a:endParaRPr lang="zh-CN" altLang="en-US"/>
              </a:p>
            </p:txBody>
          </p:sp>
        </p:grpSp>
      </p:grpSp>
      <p:grpSp>
        <p:nvGrpSpPr>
          <p:cNvPr id="7" name="Group 16"/>
          <p:cNvGrpSpPr>
            <a:grpSpLocks/>
          </p:cNvGrpSpPr>
          <p:nvPr/>
        </p:nvGrpSpPr>
        <p:grpSpPr bwMode="auto">
          <a:xfrm>
            <a:off x="3529013" y="4316413"/>
            <a:ext cx="2654300" cy="401637"/>
            <a:chOff x="2222" y="1413"/>
            <a:chExt cx="1672" cy="253"/>
          </a:xfrm>
        </p:grpSpPr>
        <p:sp>
          <p:nvSpPr>
            <p:cNvPr id="58393" name="Freeform 17"/>
            <p:cNvSpPr>
              <a:spLocks noChangeAspect="1"/>
            </p:cNvSpPr>
            <p:nvPr/>
          </p:nvSpPr>
          <p:spPr bwMode="auto">
            <a:xfrm>
              <a:off x="2222" y="1433"/>
              <a:ext cx="392" cy="122"/>
            </a:xfrm>
            <a:custGeom>
              <a:avLst/>
              <a:gdLst>
                <a:gd name="T0" fmla="*/ 1056 w 306"/>
                <a:gd name="T1" fmla="*/ 0 h 279"/>
                <a:gd name="T2" fmla="*/ 688 w 306"/>
                <a:gd name="T3" fmla="*/ 0 h 279"/>
                <a:gd name="T4" fmla="*/ 366 w 306"/>
                <a:gd name="T5" fmla="*/ 1 h 279"/>
                <a:gd name="T6" fmla="*/ 113 w 306"/>
                <a:gd name="T7" fmla="*/ 3 h 279"/>
                <a:gd name="T8" fmla="*/ 13 w 306"/>
                <a:gd name="T9" fmla="*/ 4 h 279"/>
                <a:gd name="T10" fmla="*/ 24 w 306"/>
                <a:gd name="T11" fmla="*/ 4 h 279"/>
                <a:gd name="T12" fmla="*/ 0 60000 65536"/>
                <a:gd name="T13" fmla="*/ 0 60000 65536"/>
                <a:gd name="T14" fmla="*/ 0 60000 65536"/>
                <a:gd name="T15" fmla="*/ 0 60000 65536"/>
                <a:gd name="T16" fmla="*/ 0 60000 65536"/>
                <a:gd name="T17" fmla="*/ 0 60000 65536"/>
                <a:gd name="T18" fmla="*/ 0 w 306"/>
                <a:gd name="T19" fmla="*/ 0 h 279"/>
                <a:gd name="T20" fmla="*/ 306 w 306"/>
                <a:gd name="T21" fmla="*/ 279 h 279"/>
              </a:gdLst>
              <a:ahLst/>
              <a:cxnLst>
                <a:cxn ang="T12">
                  <a:pos x="T0" y="T1"/>
                </a:cxn>
                <a:cxn ang="T13">
                  <a:pos x="T2" y="T3"/>
                </a:cxn>
                <a:cxn ang="T14">
                  <a:pos x="T4" y="T5"/>
                </a:cxn>
                <a:cxn ang="T15">
                  <a:pos x="T6" y="T7"/>
                </a:cxn>
                <a:cxn ang="T16">
                  <a:pos x="T8" y="T9"/>
                </a:cxn>
                <a:cxn ang="T17">
                  <a:pos x="T10" y="T11"/>
                </a:cxn>
              </a:cxnLst>
              <a:rect l="T18" t="T19" r="T20" b="T21"/>
              <a:pathLst>
                <a:path w="306" h="279">
                  <a:moveTo>
                    <a:pt x="306" y="0"/>
                  </a:moveTo>
                  <a:cubicBezTo>
                    <a:pt x="288" y="6"/>
                    <a:pt x="232" y="23"/>
                    <a:pt x="199" y="38"/>
                  </a:cubicBezTo>
                  <a:cubicBezTo>
                    <a:pt x="166" y="53"/>
                    <a:pt x="134" y="69"/>
                    <a:pt x="106" y="89"/>
                  </a:cubicBezTo>
                  <a:cubicBezTo>
                    <a:pt x="78" y="109"/>
                    <a:pt x="50" y="131"/>
                    <a:pt x="33" y="160"/>
                  </a:cubicBezTo>
                  <a:cubicBezTo>
                    <a:pt x="16" y="189"/>
                    <a:pt x="8" y="245"/>
                    <a:pt x="4" y="262"/>
                  </a:cubicBezTo>
                  <a:cubicBezTo>
                    <a:pt x="0" y="279"/>
                    <a:pt x="7" y="262"/>
                    <a:pt x="7" y="262"/>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58394" name="Freeform 18"/>
            <p:cNvSpPr>
              <a:spLocks noChangeAspect="1"/>
            </p:cNvSpPr>
            <p:nvPr/>
          </p:nvSpPr>
          <p:spPr bwMode="auto">
            <a:xfrm>
              <a:off x="3512" y="1522"/>
              <a:ext cx="382" cy="123"/>
            </a:xfrm>
            <a:custGeom>
              <a:avLst/>
              <a:gdLst>
                <a:gd name="T0" fmla="*/ 0 w 282"/>
                <a:gd name="T1" fmla="*/ 5 h 280"/>
                <a:gd name="T2" fmla="*/ 524 w 282"/>
                <a:gd name="T3" fmla="*/ 4 h 280"/>
                <a:gd name="T4" fmla="*/ 890 w 282"/>
                <a:gd name="T5" fmla="*/ 3 h 280"/>
                <a:gd name="T6" fmla="*/ 1196 w 282"/>
                <a:gd name="T7" fmla="*/ 2 h 280"/>
                <a:gd name="T8" fmla="*/ 1275 w 282"/>
                <a:gd name="T9" fmla="*/ 1 h 280"/>
                <a:gd name="T10" fmla="*/ 1261 w 282"/>
                <a:gd name="T11" fmla="*/ 0 h 280"/>
                <a:gd name="T12" fmla="*/ 1249 w 282"/>
                <a:gd name="T13" fmla="*/ 0 h 280"/>
                <a:gd name="T14" fmla="*/ 0 60000 65536"/>
                <a:gd name="T15" fmla="*/ 0 60000 65536"/>
                <a:gd name="T16" fmla="*/ 0 60000 65536"/>
                <a:gd name="T17" fmla="*/ 0 60000 65536"/>
                <a:gd name="T18" fmla="*/ 0 60000 65536"/>
                <a:gd name="T19" fmla="*/ 0 60000 65536"/>
                <a:gd name="T20" fmla="*/ 0 60000 65536"/>
                <a:gd name="T21" fmla="*/ 0 w 282"/>
                <a:gd name="T22" fmla="*/ 0 h 280"/>
                <a:gd name="T23" fmla="*/ 282 w 282"/>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2" h="280">
                  <a:moveTo>
                    <a:pt x="0" y="280"/>
                  </a:moveTo>
                  <a:cubicBezTo>
                    <a:pt x="19" y="273"/>
                    <a:pt x="83" y="251"/>
                    <a:pt x="115" y="235"/>
                  </a:cubicBezTo>
                  <a:cubicBezTo>
                    <a:pt x="147" y="219"/>
                    <a:pt x="171" y="204"/>
                    <a:pt x="195" y="184"/>
                  </a:cubicBezTo>
                  <a:cubicBezTo>
                    <a:pt x="220" y="164"/>
                    <a:pt x="248" y="133"/>
                    <a:pt x="262" y="112"/>
                  </a:cubicBezTo>
                  <a:cubicBezTo>
                    <a:pt x="276" y="91"/>
                    <a:pt x="278" y="74"/>
                    <a:pt x="280" y="57"/>
                  </a:cubicBezTo>
                  <a:cubicBezTo>
                    <a:pt x="282" y="40"/>
                    <a:pt x="277" y="16"/>
                    <a:pt x="276" y="8"/>
                  </a:cubicBezTo>
                  <a:cubicBezTo>
                    <a:pt x="275" y="0"/>
                    <a:pt x="274" y="6"/>
                    <a:pt x="274" y="6"/>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58395" name="Oval 19" descr="横虚线"/>
            <p:cNvSpPr>
              <a:spLocks noChangeAspect="1" noChangeArrowheads="1"/>
            </p:cNvSpPr>
            <p:nvPr/>
          </p:nvSpPr>
          <p:spPr bwMode="auto">
            <a:xfrm>
              <a:off x="2226" y="1413"/>
              <a:ext cx="1664" cy="253"/>
            </a:xfrm>
            <a:prstGeom prst="ellipse">
              <a:avLst/>
            </a:prstGeom>
            <a:pattFill prst="dashHorz">
              <a:fgClr>
                <a:srgbClr val="3366FF"/>
              </a:fgClr>
              <a:bgClr>
                <a:srgbClr val="FFFFFF"/>
              </a:bgClr>
            </a:pattFill>
            <a:ln w="9525">
              <a:solidFill>
                <a:schemeClr val="tx1"/>
              </a:solidFill>
              <a:round/>
              <a:headEnd/>
              <a:tailEnd/>
            </a:ln>
          </p:spPr>
          <p:txBody>
            <a:bodyPr wrap="none" anchor="ctr">
              <a:spAutoFit/>
            </a:bodyPr>
            <a:lstStyle/>
            <a:p>
              <a:endParaRPr lang="zh-CN" altLang="en-US"/>
            </a:p>
          </p:txBody>
        </p:sp>
      </p:grpSp>
      <p:sp>
        <p:nvSpPr>
          <p:cNvPr id="24" name="AutoShape 20"/>
          <p:cNvSpPr>
            <a:spLocks noChangeAspect="1" noChangeArrowheads="1"/>
          </p:cNvSpPr>
          <p:nvPr/>
        </p:nvSpPr>
        <p:spPr bwMode="auto">
          <a:xfrm>
            <a:off x="3479800" y="4241800"/>
            <a:ext cx="588963" cy="568325"/>
          </a:xfrm>
          <a:prstGeom prst="curvedRightArrow">
            <a:avLst>
              <a:gd name="adj1" fmla="val 20000"/>
              <a:gd name="adj2" fmla="val 40000"/>
              <a:gd name="adj3" fmla="val 34544"/>
            </a:avLst>
          </a:prstGeom>
          <a:solidFill>
            <a:srgbClr val="00CCFF"/>
          </a:solidFill>
          <a:ln w="9525">
            <a:solidFill>
              <a:schemeClr val="tx1"/>
            </a:solidFill>
            <a:miter lim="800000"/>
            <a:headEnd/>
            <a:tailEnd/>
          </a:ln>
        </p:spPr>
        <p:txBody>
          <a:bodyPr wrap="none" anchor="ctr">
            <a:spAutoFit/>
          </a:bodyPr>
          <a:lstStyle/>
          <a:p>
            <a:endParaRPr lang="zh-CN" altLang="en-US"/>
          </a:p>
        </p:txBody>
      </p:sp>
      <p:sp>
        <p:nvSpPr>
          <p:cNvPr id="25" name="AutoShape 21"/>
          <p:cNvSpPr>
            <a:spLocks noChangeAspect="1" noChangeArrowheads="1"/>
          </p:cNvSpPr>
          <p:nvPr/>
        </p:nvSpPr>
        <p:spPr bwMode="auto">
          <a:xfrm flipH="1" flipV="1">
            <a:off x="5694363" y="4200525"/>
            <a:ext cx="584200" cy="568325"/>
          </a:xfrm>
          <a:prstGeom prst="curvedRightArrow">
            <a:avLst>
              <a:gd name="adj1" fmla="val 20000"/>
              <a:gd name="adj2" fmla="val 40000"/>
              <a:gd name="adj3" fmla="val 34264"/>
            </a:avLst>
          </a:prstGeom>
          <a:solidFill>
            <a:srgbClr val="00CCFF"/>
          </a:solidFill>
          <a:ln w="9525">
            <a:solidFill>
              <a:schemeClr val="tx1"/>
            </a:solidFill>
            <a:miter lim="800000"/>
            <a:headEnd/>
            <a:tailEnd/>
          </a:ln>
        </p:spPr>
        <p:txBody>
          <a:bodyPr wrap="none" anchor="ctr">
            <a:spAutoFit/>
          </a:bodyPr>
          <a:lstStyle/>
          <a:p>
            <a:endParaRPr lang="zh-CN" altLang="en-US"/>
          </a:p>
        </p:txBody>
      </p:sp>
      <p:grpSp>
        <p:nvGrpSpPr>
          <p:cNvPr id="9" name="Group 22"/>
          <p:cNvGrpSpPr>
            <a:grpSpLocks/>
          </p:cNvGrpSpPr>
          <p:nvPr/>
        </p:nvGrpSpPr>
        <p:grpSpPr bwMode="auto">
          <a:xfrm>
            <a:off x="3419475" y="2357438"/>
            <a:ext cx="2952750" cy="546100"/>
            <a:chOff x="2275" y="614"/>
            <a:chExt cx="1665" cy="253"/>
          </a:xfrm>
        </p:grpSpPr>
        <p:sp>
          <p:nvSpPr>
            <p:cNvPr id="58390" name="Freeform 23"/>
            <p:cNvSpPr>
              <a:spLocks noChangeAspect="1"/>
            </p:cNvSpPr>
            <p:nvPr/>
          </p:nvSpPr>
          <p:spPr bwMode="auto">
            <a:xfrm>
              <a:off x="2275" y="755"/>
              <a:ext cx="387" cy="92"/>
            </a:xfrm>
            <a:custGeom>
              <a:avLst/>
              <a:gdLst>
                <a:gd name="T0" fmla="*/ 1058 w 301"/>
                <a:gd name="T1" fmla="*/ 4 h 209"/>
                <a:gd name="T2" fmla="*/ 698 w 301"/>
                <a:gd name="T3" fmla="*/ 3 h 209"/>
                <a:gd name="T4" fmla="*/ 381 w 301"/>
                <a:gd name="T5" fmla="*/ 2 h 209"/>
                <a:gd name="T6" fmla="*/ 163 w 301"/>
                <a:gd name="T7" fmla="*/ 1 h 209"/>
                <a:gd name="T8" fmla="*/ 24 w 301"/>
                <a:gd name="T9" fmla="*/ 0 h 209"/>
                <a:gd name="T10" fmla="*/ 22 w 301"/>
                <a:gd name="T11" fmla="*/ 0 h 209"/>
                <a:gd name="T12" fmla="*/ 0 60000 65536"/>
                <a:gd name="T13" fmla="*/ 0 60000 65536"/>
                <a:gd name="T14" fmla="*/ 0 60000 65536"/>
                <a:gd name="T15" fmla="*/ 0 60000 65536"/>
                <a:gd name="T16" fmla="*/ 0 60000 65536"/>
                <a:gd name="T17" fmla="*/ 0 60000 65536"/>
                <a:gd name="T18" fmla="*/ 0 w 301"/>
                <a:gd name="T19" fmla="*/ 0 h 209"/>
                <a:gd name="T20" fmla="*/ 301 w 301"/>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301" h="209">
                  <a:moveTo>
                    <a:pt x="301" y="209"/>
                  </a:moveTo>
                  <a:cubicBezTo>
                    <a:pt x="284" y="204"/>
                    <a:pt x="230" y="189"/>
                    <a:pt x="198" y="176"/>
                  </a:cubicBezTo>
                  <a:cubicBezTo>
                    <a:pt x="166" y="163"/>
                    <a:pt x="133" y="146"/>
                    <a:pt x="108" y="129"/>
                  </a:cubicBezTo>
                  <a:cubicBezTo>
                    <a:pt x="83" y="112"/>
                    <a:pt x="64" y="95"/>
                    <a:pt x="47" y="75"/>
                  </a:cubicBezTo>
                  <a:cubicBezTo>
                    <a:pt x="30" y="55"/>
                    <a:pt x="14" y="20"/>
                    <a:pt x="7" y="10"/>
                  </a:cubicBezTo>
                  <a:cubicBezTo>
                    <a:pt x="0" y="0"/>
                    <a:pt x="6" y="13"/>
                    <a:pt x="6" y="13"/>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58391" name="Freeform 24"/>
            <p:cNvSpPr>
              <a:spLocks noChangeAspect="1"/>
            </p:cNvSpPr>
            <p:nvPr/>
          </p:nvSpPr>
          <p:spPr bwMode="auto">
            <a:xfrm>
              <a:off x="3562" y="635"/>
              <a:ext cx="373" cy="84"/>
            </a:xfrm>
            <a:custGeom>
              <a:avLst/>
              <a:gdLst>
                <a:gd name="T0" fmla="*/ 0 w 290"/>
                <a:gd name="T1" fmla="*/ 0 h 191"/>
                <a:gd name="T2" fmla="*/ 404 w 290"/>
                <a:gd name="T3" fmla="*/ 1 h 191"/>
                <a:gd name="T4" fmla="*/ 689 w 290"/>
                <a:gd name="T5" fmla="*/ 1 h 191"/>
                <a:gd name="T6" fmla="*/ 880 w 290"/>
                <a:gd name="T7" fmla="*/ 2 h 191"/>
                <a:gd name="T8" fmla="*/ 998 w 290"/>
                <a:gd name="T9" fmla="*/ 3 h 191"/>
                <a:gd name="T10" fmla="*/ 998 w 290"/>
                <a:gd name="T11" fmla="*/ 3 h 191"/>
                <a:gd name="T12" fmla="*/ 0 60000 65536"/>
                <a:gd name="T13" fmla="*/ 0 60000 65536"/>
                <a:gd name="T14" fmla="*/ 0 60000 65536"/>
                <a:gd name="T15" fmla="*/ 0 60000 65536"/>
                <a:gd name="T16" fmla="*/ 0 60000 65536"/>
                <a:gd name="T17" fmla="*/ 0 60000 65536"/>
                <a:gd name="T18" fmla="*/ 0 w 290"/>
                <a:gd name="T19" fmla="*/ 0 h 191"/>
                <a:gd name="T20" fmla="*/ 290 w 290"/>
                <a:gd name="T21" fmla="*/ 191 h 191"/>
              </a:gdLst>
              <a:ahLst/>
              <a:cxnLst>
                <a:cxn ang="T12">
                  <a:pos x="T0" y="T1"/>
                </a:cxn>
                <a:cxn ang="T13">
                  <a:pos x="T2" y="T3"/>
                </a:cxn>
                <a:cxn ang="T14">
                  <a:pos x="T4" y="T5"/>
                </a:cxn>
                <a:cxn ang="T15">
                  <a:pos x="T6" y="T7"/>
                </a:cxn>
                <a:cxn ang="T16">
                  <a:pos x="T8" y="T9"/>
                </a:cxn>
                <a:cxn ang="T17">
                  <a:pos x="T10" y="T11"/>
                </a:cxn>
              </a:cxnLst>
              <a:rect l="T18" t="T19" r="T20" b="T21"/>
              <a:pathLst>
                <a:path w="290" h="191">
                  <a:moveTo>
                    <a:pt x="0" y="0"/>
                  </a:moveTo>
                  <a:cubicBezTo>
                    <a:pt x="19" y="7"/>
                    <a:pt x="82" y="26"/>
                    <a:pt x="115" y="40"/>
                  </a:cubicBezTo>
                  <a:cubicBezTo>
                    <a:pt x="148" y="54"/>
                    <a:pt x="174" y="68"/>
                    <a:pt x="196" y="83"/>
                  </a:cubicBezTo>
                  <a:cubicBezTo>
                    <a:pt x="218" y="98"/>
                    <a:pt x="235" y="116"/>
                    <a:pt x="250" y="132"/>
                  </a:cubicBezTo>
                  <a:cubicBezTo>
                    <a:pt x="265" y="148"/>
                    <a:pt x="278" y="173"/>
                    <a:pt x="284" y="182"/>
                  </a:cubicBezTo>
                  <a:cubicBezTo>
                    <a:pt x="290" y="191"/>
                    <a:pt x="284" y="184"/>
                    <a:pt x="284" y="184"/>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58392" name="Oval 25" descr="浅色下对角线"/>
            <p:cNvSpPr>
              <a:spLocks noChangeAspect="1" noChangeArrowheads="1"/>
            </p:cNvSpPr>
            <p:nvPr/>
          </p:nvSpPr>
          <p:spPr bwMode="auto">
            <a:xfrm>
              <a:off x="2275" y="614"/>
              <a:ext cx="1665" cy="253"/>
            </a:xfrm>
            <a:prstGeom prst="ellipse">
              <a:avLst/>
            </a:prstGeom>
            <a:pattFill prst="ltDnDiag">
              <a:fgClr>
                <a:srgbClr val="008080"/>
              </a:fgClr>
              <a:bgClr>
                <a:srgbClr val="FFFFFF"/>
              </a:bgClr>
            </a:pattFill>
            <a:ln w="9525">
              <a:solidFill>
                <a:schemeClr val="tx1"/>
              </a:solidFill>
              <a:round/>
              <a:headEnd/>
              <a:tailEnd/>
            </a:ln>
          </p:spPr>
          <p:txBody>
            <a:bodyPr wrap="none" anchor="ctr">
              <a:spAutoFit/>
            </a:bodyPr>
            <a:lstStyle/>
            <a:p>
              <a:endParaRPr lang="zh-CN" altLang="en-US"/>
            </a:p>
          </p:txBody>
        </p:sp>
      </p:grpSp>
      <p:sp>
        <p:nvSpPr>
          <p:cNvPr id="30" name="AutoShape 26"/>
          <p:cNvSpPr>
            <a:spLocks noChangeAspect="1" noChangeArrowheads="1"/>
          </p:cNvSpPr>
          <p:nvPr/>
        </p:nvSpPr>
        <p:spPr bwMode="auto">
          <a:xfrm flipV="1">
            <a:off x="3408363" y="2286000"/>
            <a:ext cx="587375" cy="568325"/>
          </a:xfrm>
          <a:prstGeom prst="curvedRightArrow">
            <a:avLst>
              <a:gd name="adj1" fmla="val 20000"/>
              <a:gd name="adj2" fmla="val 40000"/>
              <a:gd name="adj3" fmla="val 34451"/>
            </a:avLst>
          </a:prstGeom>
          <a:solidFill>
            <a:srgbClr val="00CCFF"/>
          </a:solidFill>
          <a:ln w="9525">
            <a:solidFill>
              <a:schemeClr val="tx1"/>
            </a:solidFill>
            <a:miter lim="800000"/>
            <a:headEnd/>
            <a:tailEnd/>
          </a:ln>
        </p:spPr>
        <p:txBody>
          <a:bodyPr wrap="none" anchor="ctr">
            <a:spAutoFit/>
          </a:bodyPr>
          <a:lstStyle/>
          <a:p>
            <a:endParaRPr lang="zh-CN" altLang="en-US"/>
          </a:p>
        </p:txBody>
      </p:sp>
      <p:sp>
        <p:nvSpPr>
          <p:cNvPr id="31" name="AutoShape 27"/>
          <p:cNvSpPr>
            <a:spLocks noChangeAspect="1" noChangeArrowheads="1"/>
          </p:cNvSpPr>
          <p:nvPr/>
        </p:nvSpPr>
        <p:spPr bwMode="auto">
          <a:xfrm flipH="1">
            <a:off x="5795963" y="2357438"/>
            <a:ext cx="585787" cy="568325"/>
          </a:xfrm>
          <a:prstGeom prst="curvedRightArrow">
            <a:avLst>
              <a:gd name="adj1" fmla="val 20000"/>
              <a:gd name="adj2" fmla="val 40000"/>
              <a:gd name="adj3" fmla="val 34358"/>
            </a:avLst>
          </a:prstGeom>
          <a:solidFill>
            <a:srgbClr val="00CCFF"/>
          </a:solidFill>
          <a:ln w="9525">
            <a:solidFill>
              <a:schemeClr val="tx1"/>
            </a:solidFill>
            <a:miter lim="800000"/>
            <a:headEnd/>
            <a:tailEnd/>
          </a:ln>
        </p:spPr>
        <p:txBody>
          <a:bodyPr wrap="none" anchor="ctr">
            <a:spAutoFit/>
          </a:bodyPr>
          <a:lstStyle/>
          <a:p>
            <a:endParaRPr lang="zh-CN" altLang="en-US"/>
          </a:p>
        </p:txBody>
      </p:sp>
      <p:sp>
        <p:nvSpPr>
          <p:cNvPr id="32" name="AutoShape 28"/>
          <p:cNvSpPr>
            <a:spLocks noChangeAspect="1" noChangeArrowheads="1"/>
          </p:cNvSpPr>
          <p:nvPr/>
        </p:nvSpPr>
        <p:spPr bwMode="auto">
          <a:xfrm rot="5400000">
            <a:off x="5518150" y="3354388"/>
            <a:ext cx="1419225" cy="431800"/>
          </a:xfrm>
          <a:prstGeom prst="leftArrow">
            <a:avLst>
              <a:gd name="adj1" fmla="val 50000"/>
              <a:gd name="adj2" fmla="val 77893"/>
            </a:avLst>
          </a:prstGeom>
          <a:solidFill>
            <a:srgbClr val="FF00FF"/>
          </a:solidFill>
          <a:ln w="9525">
            <a:solidFill>
              <a:schemeClr val="tx1"/>
            </a:solidFill>
            <a:miter lim="800000"/>
            <a:headEnd/>
            <a:tailEnd/>
          </a:ln>
        </p:spPr>
        <p:txBody>
          <a:bodyPr rot="10800000" vert="eaVert" anchor="ctr">
            <a:spAutoFit/>
          </a:bodyPr>
          <a:lstStyle/>
          <a:p>
            <a:pPr algn="ctr" eaLnBrk="0" hangingPunct="0"/>
            <a:endParaRPr lang="zh-CN" altLang="en-US">
              <a:latin typeface="Times New Roman" pitchFamily="18" charset="0"/>
            </a:endParaRPr>
          </a:p>
        </p:txBody>
      </p:sp>
      <p:graphicFrame>
        <p:nvGraphicFramePr>
          <p:cNvPr id="58370" name="Object 2"/>
          <p:cNvGraphicFramePr>
            <a:graphicFrameLocks noChangeAspect="1"/>
          </p:cNvGraphicFramePr>
          <p:nvPr/>
        </p:nvGraphicFramePr>
        <p:xfrm>
          <a:off x="7956550" y="5145088"/>
          <a:ext cx="381000" cy="381000"/>
        </p:xfrm>
        <a:graphic>
          <a:graphicData uri="http://schemas.openxmlformats.org/presentationml/2006/ole">
            <p:oleObj spid="_x0000_s58370" name="Equation" r:id="rId4" imgW="4876800" imgH="4876800" progId="Equation.DSMT4">
              <p:embed/>
            </p:oleObj>
          </a:graphicData>
        </a:graphic>
      </p:graphicFrame>
      <p:graphicFrame>
        <p:nvGraphicFramePr>
          <p:cNvPr id="58371" name="Object 3"/>
          <p:cNvGraphicFramePr>
            <a:graphicFrameLocks noChangeAspect="1"/>
          </p:cNvGraphicFramePr>
          <p:nvPr/>
        </p:nvGraphicFramePr>
        <p:xfrm>
          <a:off x="2524125" y="3905250"/>
          <a:ext cx="444500" cy="412750"/>
        </p:xfrm>
        <a:graphic>
          <a:graphicData uri="http://schemas.openxmlformats.org/presentationml/2006/ole">
            <p:oleObj spid="_x0000_s58371" name="Equation" r:id="rId5" imgW="5689600" imgH="5283200" progId="Equation.DSMT4">
              <p:embed/>
            </p:oleObj>
          </a:graphicData>
        </a:graphic>
      </p:graphicFrame>
      <p:graphicFrame>
        <p:nvGraphicFramePr>
          <p:cNvPr id="58372" name="Object 4"/>
          <p:cNvGraphicFramePr>
            <a:graphicFrameLocks noChangeAspect="1"/>
          </p:cNvGraphicFramePr>
          <p:nvPr/>
        </p:nvGraphicFramePr>
        <p:xfrm>
          <a:off x="539750" y="2697163"/>
          <a:ext cx="381000" cy="381000"/>
        </p:xfrm>
        <a:graphic>
          <a:graphicData uri="http://schemas.openxmlformats.org/presentationml/2006/ole">
            <p:oleObj spid="_x0000_s58372" name="Equation" r:id="rId6" imgW="4876800" imgH="4876800" progId="Equation.DSMT4">
              <p:embed/>
            </p:oleObj>
          </a:graphicData>
        </a:graphic>
      </p:graphicFrame>
      <p:sp>
        <p:nvSpPr>
          <p:cNvPr id="37" name="AutoShape 33"/>
          <p:cNvSpPr>
            <a:spLocks noChangeAspect="1" noChangeArrowheads="1"/>
          </p:cNvSpPr>
          <p:nvPr/>
        </p:nvSpPr>
        <p:spPr bwMode="auto">
          <a:xfrm rot="5400000" flipH="1" flipV="1">
            <a:off x="3132931" y="3436144"/>
            <a:ext cx="1081088" cy="361950"/>
          </a:xfrm>
          <a:prstGeom prst="leftArrow">
            <a:avLst>
              <a:gd name="adj1" fmla="val 50000"/>
              <a:gd name="adj2" fmla="val 62309"/>
            </a:avLst>
          </a:prstGeom>
          <a:solidFill>
            <a:srgbClr val="00FFFF"/>
          </a:solidFill>
          <a:ln w="9525">
            <a:solidFill>
              <a:schemeClr val="tx1"/>
            </a:solidFill>
            <a:miter lim="800000"/>
            <a:headEnd/>
            <a:tailEnd/>
          </a:ln>
        </p:spPr>
        <p:txBody>
          <a:bodyPr vert="eaVert" anchor="ctr">
            <a:spAutoFit/>
          </a:bodyPr>
          <a:lstStyle/>
          <a:p>
            <a:pPr algn="ctr" eaLnBrk="0" hangingPunct="0"/>
            <a:endParaRPr lang="zh-CN" altLang="en-US">
              <a:latin typeface="Times New Roman" pitchFamily="18" charset="0"/>
            </a:endParaRPr>
          </a:p>
        </p:txBody>
      </p:sp>
      <p:sp>
        <p:nvSpPr>
          <p:cNvPr id="58383" name="Text Box 35"/>
          <p:cNvSpPr txBox="1">
            <a:spLocks noChangeArrowheads="1"/>
          </p:cNvSpPr>
          <p:nvPr/>
        </p:nvSpPr>
        <p:spPr bwMode="auto">
          <a:xfrm>
            <a:off x="4211638" y="3592513"/>
            <a:ext cx="1311275" cy="369887"/>
          </a:xfrm>
          <a:prstGeom prst="rect">
            <a:avLst/>
          </a:prstGeom>
          <a:noFill/>
          <a:ln w="9525">
            <a:noFill/>
            <a:miter lim="800000"/>
            <a:headEnd/>
            <a:tailEnd/>
          </a:ln>
        </p:spPr>
        <p:txBody>
          <a:bodyPr>
            <a:spAutoFit/>
          </a:bodyPr>
          <a:lstStyle/>
          <a:p>
            <a:pPr algn="ctr" eaLnBrk="0" hangingPunct="0"/>
            <a:r>
              <a:rPr lang="en-US" altLang="zh-CN" b="1">
                <a:solidFill>
                  <a:srgbClr val="FF0000"/>
                </a:solidFill>
                <a:latin typeface="黑体" pitchFamily="2" charset="-122"/>
                <a:ea typeface="黑体" pitchFamily="2" charset="-122"/>
              </a:rPr>
              <a:t>Heating</a:t>
            </a:r>
            <a:endParaRPr lang="zh-CN" altLang="en-US" b="1">
              <a:solidFill>
                <a:srgbClr val="FF0000"/>
              </a:solidFill>
              <a:latin typeface="黑体" pitchFamily="2" charset="-122"/>
              <a:ea typeface="黑体" pitchFamily="2" charset="-122"/>
            </a:endParaRPr>
          </a:p>
        </p:txBody>
      </p:sp>
      <p:sp>
        <p:nvSpPr>
          <p:cNvPr id="58384" name="Text Box 37"/>
          <p:cNvSpPr txBox="1">
            <a:spLocks noChangeArrowheads="1"/>
          </p:cNvSpPr>
          <p:nvPr/>
        </p:nvSpPr>
        <p:spPr bwMode="auto">
          <a:xfrm>
            <a:off x="4164013" y="4197350"/>
            <a:ext cx="1514475" cy="519113"/>
          </a:xfrm>
          <a:prstGeom prst="rect">
            <a:avLst/>
          </a:prstGeom>
          <a:noFill/>
          <a:ln w="9525">
            <a:noFill/>
            <a:miter lim="800000"/>
            <a:headEnd/>
            <a:tailEnd/>
          </a:ln>
        </p:spPr>
        <p:txBody>
          <a:bodyPr>
            <a:spAutoFit/>
          </a:bodyPr>
          <a:lstStyle/>
          <a:p>
            <a:pPr algn="ctr" eaLnBrk="0" hangingPunct="0"/>
            <a:r>
              <a:rPr lang="en-US" altLang="zh-CN" sz="2800" b="1">
                <a:solidFill>
                  <a:srgbClr val="FF0000"/>
                </a:solidFill>
                <a:latin typeface="黑体" pitchFamily="2" charset="-122"/>
                <a:ea typeface="黑体" pitchFamily="2" charset="-122"/>
              </a:rPr>
              <a:t>Low</a:t>
            </a:r>
            <a:endParaRPr lang="zh-CN" altLang="en-US" sz="2800" b="1">
              <a:solidFill>
                <a:srgbClr val="FF0000"/>
              </a:solidFill>
              <a:latin typeface="黑体" pitchFamily="2" charset="-122"/>
              <a:ea typeface="黑体" pitchFamily="2" charset="-122"/>
            </a:endParaRPr>
          </a:p>
        </p:txBody>
      </p:sp>
      <p:sp>
        <p:nvSpPr>
          <p:cNvPr id="58385" name="Rectangle 2"/>
          <p:cNvSpPr>
            <a:spLocks noChangeArrowheads="1"/>
          </p:cNvSpPr>
          <p:nvPr/>
        </p:nvSpPr>
        <p:spPr bwMode="auto">
          <a:xfrm>
            <a:off x="241300" y="188913"/>
            <a:ext cx="8723313" cy="1384300"/>
          </a:xfrm>
          <a:prstGeom prst="rect">
            <a:avLst/>
          </a:prstGeom>
          <a:solidFill>
            <a:schemeClr val="bg1"/>
          </a:solidFill>
          <a:ln w="38100">
            <a:noFill/>
            <a:miter lim="800000"/>
            <a:headEnd/>
            <a:tailEnd/>
          </a:ln>
        </p:spPr>
        <p:txBody>
          <a:bodyPr>
            <a:spAutoFit/>
          </a:bodyPr>
          <a:lstStyle/>
          <a:p>
            <a:pPr marL="571500" indent="-571500" algn="ctr">
              <a:buFont typeface="Wingdings" pitchFamily="2" charset="2"/>
              <a:buNone/>
            </a:pPr>
            <a:r>
              <a:rPr lang="en-US" altLang="zh-TW" sz="2800" b="1">
                <a:solidFill>
                  <a:srgbClr val="FF0000"/>
                </a:solidFill>
                <a:latin typeface="Times New Roman" pitchFamily="18" charset="0"/>
                <a:ea typeface="黑体" pitchFamily="2" charset="-122"/>
                <a:cs typeface="Times New Roman" pitchFamily="18" charset="0"/>
              </a:rPr>
              <a:t>Step 1</a:t>
            </a:r>
            <a:r>
              <a:rPr lang="en-US" altLang="zh-TW" sz="2800" b="1">
                <a:latin typeface="Times New Roman" pitchFamily="18" charset="0"/>
                <a:ea typeface="黑体" pitchFamily="2" charset="-122"/>
                <a:cs typeface="Times New Roman" pitchFamily="18" charset="0"/>
              </a:rPr>
              <a:t>: Positive feedback between local diabatic heating and circulation maintains the strong heating until summer over the TP</a:t>
            </a:r>
            <a:endParaRPr lang="zh-CN" altLang="en-US" sz="2800" b="1">
              <a:latin typeface="Times New Roman" pitchFamily="18" charset="0"/>
              <a:ea typeface="黑体" pitchFamily="2" charset="-122"/>
              <a:cs typeface="Times New Roman" pitchFamily="18" charset="0"/>
            </a:endParaRPr>
          </a:p>
        </p:txBody>
      </p:sp>
      <p:sp>
        <p:nvSpPr>
          <p:cNvPr id="42" name="任意多边形 23"/>
          <p:cNvSpPr>
            <a:spLocks/>
          </p:cNvSpPr>
          <p:nvPr/>
        </p:nvSpPr>
        <p:spPr bwMode="auto">
          <a:xfrm>
            <a:off x="2176463" y="4965700"/>
            <a:ext cx="5564187" cy="1136650"/>
          </a:xfrm>
          <a:custGeom>
            <a:avLst/>
            <a:gdLst>
              <a:gd name="T0" fmla="*/ 0 w 4630366"/>
              <a:gd name="T1" fmla="*/ 1042552 h 771727"/>
              <a:gd name="T2" fmla="*/ 1035585 w 4630366"/>
              <a:gd name="T3" fmla="*/ 998293 h 771727"/>
              <a:gd name="T4" fmla="*/ 3190719 w 4630366"/>
              <a:gd name="T5" fmla="*/ 9836 h 771727"/>
              <a:gd name="T6" fmla="*/ 5597755 w 4630366"/>
              <a:gd name="T7" fmla="*/ 939281 h 771727"/>
              <a:gd name="T8" fmla="*/ 6661328 w 4630366"/>
              <a:gd name="T9" fmla="*/ 1042552 h 771727"/>
              <a:gd name="T10" fmla="*/ 0 60000 65536"/>
              <a:gd name="T11" fmla="*/ 0 60000 65536"/>
              <a:gd name="T12" fmla="*/ 0 60000 65536"/>
              <a:gd name="T13" fmla="*/ 0 60000 65536"/>
              <a:gd name="T14" fmla="*/ 0 60000 65536"/>
              <a:gd name="T15" fmla="*/ 0 w 4630366"/>
              <a:gd name="T16" fmla="*/ 0 h 771727"/>
              <a:gd name="T17" fmla="*/ 4630366 w 4630366"/>
              <a:gd name="T18" fmla="*/ 771727 h 771727"/>
            </a:gdLst>
            <a:ahLst/>
            <a:cxnLst>
              <a:cxn ang="T10">
                <a:pos x="T0" y="T1"/>
              </a:cxn>
              <a:cxn ang="T11">
                <a:pos x="T2" y="T3"/>
              </a:cxn>
              <a:cxn ang="T12">
                <a:pos x="T4" y="T5"/>
              </a:cxn>
              <a:cxn ang="T13">
                <a:pos x="T6" y="T7"/>
              </a:cxn>
              <a:cxn ang="T14">
                <a:pos x="T8" y="T9"/>
              </a:cxn>
            </a:cxnLst>
            <a:rect l="T15" t="T16" r="T17" b="T18"/>
            <a:pathLst>
              <a:path w="4630366" h="771727">
                <a:moveTo>
                  <a:pt x="0" y="687421"/>
                </a:moveTo>
                <a:cubicBezTo>
                  <a:pt x="175098" y="729574"/>
                  <a:pt x="350196" y="771727"/>
                  <a:pt x="719847" y="658238"/>
                </a:cubicBezTo>
                <a:cubicBezTo>
                  <a:pt x="1089498" y="544749"/>
                  <a:pt x="1689370" y="12970"/>
                  <a:pt x="2217906" y="6485"/>
                </a:cubicBezTo>
                <a:cubicBezTo>
                  <a:pt x="2746442" y="0"/>
                  <a:pt x="3488987" y="505839"/>
                  <a:pt x="3891064" y="619328"/>
                </a:cubicBezTo>
                <a:cubicBezTo>
                  <a:pt x="4293141" y="732817"/>
                  <a:pt x="4461753" y="710119"/>
                  <a:pt x="4630366" y="687421"/>
                </a:cubicBezTo>
              </a:path>
            </a:pathLst>
          </a:custGeom>
          <a:blipFill dpi="0" rotWithShape="1">
            <a:blip r:embed="rId7" cstate="print"/>
            <a:srcRect/>
            <a:tile tx="0" ty="0" sx="100000" sy="100000" flip="none" algn="tl"/>
          </a:blipFill>
          <a:ln w="38100">
            <a:solidFill>
              <a:srgbClr val="000000"/>
            </a:solidFill>
            <a:miter lim="800000"/>
            <a:headEnd/>
            <a:tailEnd/>
          </a:ln>
          <a:effectLst>
            <a:outerShdw dist="23000" dir="5400000" rotWithShape="0">
              <a:srgbClr val="808080">
                <a:alpha val="34998"/>
              </a:srgbClr>
            </a:outerShdw>
          </a:effectLst>
        </p:spPr>
        <p:txBody>
          <a:bodyPr anchor="ctr"/>
          <a:lstStyle/>
          <a:p>
            <a:pPr eaLnBrk="0" hangingPunct="0">
              <a:defRPr/>
            </a:pPr>
            <a:endParaRPr lang="zh-CN" altLang="en-US">
              <a:solidFill>
                <a:prstClr val="black"/>
              </a:solidFill>
              <a:latin typeface="Calibri" pitchFamily="34" charset="0"/>
              <a:ea typeface="宋体" pitchFamily="2" charset="-122"/>
              <a:cs typeface="ＭＳ Ｐゴシック" charset="0"/>
            </a:endParaRPr>
          </a:p>
        </p:txBody>
      </p:sp>
      <p:sp>
        <p:nvSpPr>
          <p:cNvPr id="58387" name="Text Box 56"/>
          <p:cNvSpPr txBox="1">
            <a:spLocks noChangeArrowheads="1"/>
          </p:cNvSpPr>
          <p:nvPr/>
        </p:nvSpPr>
        <p:spPr bwMode="auto">
          <a:xfrm>
            <a:off x="4121150" y="5192713"/>
            <a:ext cx="1636713" cy="431800"/>
          </a:xfrm>
          <a:prstGeom prst="rect">
            <a:avLst/>
          </a:prstGeom>
          <a:noFill/>
          <a:ln w="9525">
            <a:noFill/>
            <a:miter lim="800000"/>
            <a:headEnd/>
            <a:tailEnd/>
          </a:ln>
        </p:spPr>
        <p:txBody>
          <a:bodyPr/>
          <a:lstStyle/>
          <a:p>
            <a:pPr algn="ctr" eaLnBrk="0" hangingPunct="0"/>
            <a:r>
              <a:rPr lang="en-US" altLang="zh-CN" sz="2800" b="1">
                <a:solidFill>
                  <a:srgbClr val="FFFFFF"/>
                </a:solidFill>
                <a:latin typeface="黑体" pitchFamily="2" charset="-122"/>
                <a:ea typeface="黑体" pitchFamily="2" charset="-122"/>
                <a:cs typeface="Times New Roman" pitchFamily="18" charset="0"/>
              </a:rPr>
              <a:t>TP</a:t>
            </a:r>
            <a:endParaRPr lang="zh-CN" altLang="en-US" sz="2800">
              <a:solidFill>
                <a:srgbClr val="FFFFFF"/>
              </a:solidFill>
              <a:ea typeface="黑体" pitchFamily="2" charset="-122"/>
              <a:cs typeface="Times New Roman" pitchFamily="18" charset="0"/>
            </a:endParaRPr>
          </a:p>
        </p:txBody>
      </p:sp>
      <p:sp>
        <p:nvSpPr>
          <p:cNvPr id="58388" name="Text Box 36"/>
          <p:cNvSpPr txBox="1">
            <a:spLocks noChangeArrowheads="1"/>
          </p:cNvSpPr>
          <p:nvPr/>
        </p:nvSpPr>
        <p:spPr bwMode="auto">
          <a:xfrm>
            <a:off x="4100513" y="2292350"/>
            <a:ext cx="1517650" cy="519113"/>
          </a:xfrm>
          <a:prstGeom prst="rect">
            <a:avLst/>
          </a:prstGeom>
          <a:noFill/>
          <a:ln w="9525">
            <a:noFill/>
            <a:miter lim="800000"/>
            <a:headEnd/>
            <a:tailEnd/>
          </a:ln>
        </p:spPr>
        <p:txBody>
          <a:bodyPr>
            <a:spAutoFit/>
          </a:bodyPr>
          <a:lstStyle/>
          <a:p>
            <a:pPr algn="ctr" eaLnBrk="0" hangingPunct="0"/>
            <a:r>
              <a:rPr lang="en-US" altLang="zh-CN" sz="2800" b="1">
                <a:solidFill>
                  <a:srgbClr val="003300"/>
                </a:solidFill>
                <a:latin typeface="黑体" pitchFamily="2" charset="-122"/>
                <a:ea typeface="黑体" pitchFamily="2" charset="-122"/>
              </a:rPr>
              <a:t>High</a:t>
            </a:r>
            <a:endParaRPr lang="zh-CN" altLang="en-US" sz="2800" b="1">
              <a:solidFill>
                <a:srgbClr val="003300"/>
              </a:solidFill>
              <a:latin typeface="黑体" pitchFamily="2" charset="-122"/>
              <a:ea typeface="黑体" pitchFamily="2" charset="-122"/>
            </a:endParaRPr>
          </a:p>
        </p:txBody>
      </p:sp>
      <p:sp>
        <p:nvSpPr>
          <p:cNvPr id="58389" name="TextBox 37"/>
          <p:cNvSpPr txBox="1">
            <a:spLocks noChangeArrowheads="1"/>
          </p:cNvSpPr>
          <p:nvPr/>
        </p:nvSpPr>
        <p:spPr bwMode="auto">
          <a:xfrm>
            <a:off x="1817688" y="6345238"/>
            <a:ext cx="6397625" cy="369887"/>
          </a:xfrm>
          <a:prstGeom prst="rect">
            <a:avLst/>
          </a:prstGeom>
          <a:noFill/>
          <a:ln w="9525">
            <a:noFill/>
            <a:miter lim="800000"/>
            <a:headEnd/>
            <a:tailEnd/>
          </a:ln>
        </p:spPr>
        <p:txBody>
          <a:bodyPr wrap="none">
            <a:spAutoFit/>
          </a:bodyPr>
          <a:lstStyle/>
          <a:p>
            <a:r>
              <a:rPr lang="en-US" altLang="zh-CN" b="1"/>
              <a:t>Thermal adaptation theory </a:t>
            </a:r>
            <a:r>
              <a:rPr lang="en-US" altLang="zh-CN" i="1">
                <a:latin typeface="Times New Roman" pitchFamily="18" charset="0"/>
                <a:cs typeface="Times New Roman" pitchFamily="18" charset="0"/>
              </a:rPr>
              <a:t>(Hoskins, 1991; Wu and Liu, 2000)</a:t>
            </a:r>
            <a:endParaRPr lang="zh-CN" altLang="en-US" i="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nodeType="afterGroup">
                            <p:stCondLst>
                              <p:cond delay="0"/>
                            </p:stCondLst>
                            <p:childTnLst>
                              <p:par>
                                <p:cTn id="14" presetID="22" presetClass="entr" presetSubtype="4"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1000"/>
                                        <p:tgtEl>
                                          <p:spTgt spid="3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animBg="1"/>
      <p:bldP spid="31" grpId="0" animBg="1"/>
      <p:bldP spid="32"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2" descr="Fig6.png"/>
          <p:cNvPicPr>
            <a:picLocks noChangeAspect="1"/>
          </p:cNvPicPr>
          <p:nvPr/>
        </p:nvPicPr>
        <p:blipFill>
          <a:blip r:embed="rId3"/>
          <a:srcRect/>
          <a:stretch>
            <a:fillRect/>
          </a:stretch>
        </p:blipFill>
        <p:spPr bwMode="auto">
          <a:xfrm>
            <a:off x="685800" y="1447800"/>
            <a:ext cx="7486650" cy="3810000"/>
          </a:xfrm>
          <a:prstGeom prst="rect">
            <a:avLst/>
          </a:prstGeom>
          <a:noFill/>
          <a:ln w="9525">
            <a:noFill/>
            <a:miter lim="800000"/>
            <a:headEnd/>
            <a:tailEnd/>
          </a:ln>
        </p:spPr>
      </p:pic>
      <p:sp>
        <p:nvSpPr>
          <p:cNvPr id="60418" name="TextBox 3"/>
          <p:cNvSpPr txBox="1">
            <a:spLocks noChangeArrowheads="1"/>
          </p:cNvSpPr>
          <p:nvPr/>
        </p:nvSpPr>
        <p:spPr bwMode="auto">
          <a:xfrm>
            <a:off x="2127250" y="1066800"/>
            <a:ext cx="944563" cy="369888"/>
          </a:xfrm>
          <a:prstGeom prst="rect">
            <a:avLst/>
          </a:prstGeom>
          <a:noFill/>
          <a:ln w="9525">
            <a:noFill/>
            <a:miter lim="800000"/>
            <a:headEnd/>
            <a:tailEnd/>
          </a:ln>
        </p:spPr>
        <p:txBody>
          <a:bodyPr wrap="none">
            <a:spAutoFit/>
          </a:bodyPr>
          <a:lstStyle/>
          <a:p>
            <a:r>
              <a:rPr lang="en-US" altLang="zh-CN" b="1">
                <a:latin typeface="Calibri" pitchFamily="34" charset="0"/>
              </a:rPr>
              <a:t>200 hPa</a:t>
            </a:r>
            <a:endParaRPr lang="zh-CN" altLang="en-US" b="1">
              <a:latin typeface="Calibri" pitchFamily="34" charset="0"/>
            </a:endParaRPr>
          </a:p>
        </p:txBody>
      </p:sp>
      <p:sp>
        <p:nvSpPr>
          <p:cNvPr id="60419" name="TextBox 4"/>
          <p:cNvSpPr txBox="1">
            <a:spLocks noChangeArrowheads="1"/>
          </p:cNvSpPr>
          <p:nvPr/>
        </p:nvSpPr>
        <p:spPr bwMode="auto">
          <a:xfrm>
            <a:off x="5913438" y="1033463"/>
            <a:ext cx="944562" cy="368300"/>
          </a:xfrm>
          <a:prstGeom prst="rect">
            <a:avLst/>
          </a:prstGeom>
          <a:noFill/>
          <a:ln w="9525">
            <a:noFill/>
            <a:miter lim="800000"/>
            <a:headEnd/>
            <a:tailEnd/>
          </a:ln>
        </p:spPr>
        <p:txBody>
          <a:bodyPr wrap="none">
            <a:spAutoFit/>
          </a:bodyPr>
          <a:lstStyle/>
          <a:p>
            <a:r>
              <a:rPr lang="en-US" altLang="zh-CN" b="1">
                <a:latin typeface="Calibri" pitchFamily="34" charset="0"/>
              </a:rPr>
              <a:t>500 hPa</a:t>
            </a:r>
            <a:endParaRPr lang="zh-CN" altLang="en-US" b="1">
              <a:latin typeface="Calibri" pitchFamily="34" charset="0"/>
            </a:endParaRPr>
          </a:p>
        </p:txBody>
      </p:sp>
      <p:sp>
        <p:nvSpPr>
          <p:cNvPr id="60420" name="TextBox 5"/>
          <p:cNvSpPr txBox="1">
            <a:spLocks noChangeArrowheads="1"/>
          </p:cNvSpPr>
          <p:nvPr/>
        </p:nvSpPr>
        <p:spPr bwMode="auto">
          <a:xfrm>
            <a:off x="1928813" y="5300663"/>
            <a:ext cx="944562" cy="369887"/>
          </a:xfrm>
          <a:prstGeom prst="rect">
            <a:avLst/>
          </a:prstGeom>
          <a:noFill/>
          <a:ln w="9525">
            <a:noFill/>
            <a:miter lim="800000"/>
            <a:headEnd/>
            <a:tailEnd/>
          </a:ln>
        </p:spPr>
        <p:txBody>
          <a:bodyPr wrap="none">
            <a:spAutoFit/>
          </a:bodyPr>
          <a:lstStyle/>
          <a:p>
            <a:r>
              <a:rPr lang="en-US" altLang="zh-CN" b="1">
                <a:latin typeface="Calibri" pitchFamily="34" charset="0"/>
              </a:rPr>
              <a:t>850 hPa</a:t>
            </a:r>
            <a:endParaRPr lang="zh-CN" altLang="en-US" b="1">
              <a:latin typeface="Calibri" pitchFamily="34" charset="0"/>
            </a:endParaRPr>
          </a:p>
        </p:txBody>
      </p:sp>
      <p:sp>
        <p:nvSpPr>
          <p:cNvPr id="60421" name="TextBox 6"/>
          <p:cNvSpPr txBox="1">
            <a:spLocks noChangeArrowheads="1"/>
          </p:cNvSpPr>
          <p:nvPr/>
        </p:nvSpPr>
        <p:spPr bwMode="auto">
          <a:xfrm>
            <a:off x="4786313" y="5419725"/>
            <a:ext cx="3929062" cy="923925"/>
          </a:xfrm>
          <a:prstGeom prst="rect">
            <a:avLst/>
          </a:prstGeom>
          <a:noFill/>
          <a:ln w="9525">
            <a:noFill/>
            <a:miter lim="800000"/>
            <a:headEnd/>
            <a:tailEnd/>
          </a:ln>
        </p:spPr>
        <p:txBody>
          <a:bodyPr>
            <a:spAutoFit/>
          </a:bodyPr>
          <a:lstStyle/>
          <a:p>
            <a:r>
              <a:rPr lang="en-US" altLang="zh-CN" b="1">
                <a:latin typeface="Calibri" pitchFamily="34" charset="0"/>
              </a:rPr>
              <a:t>Wave-activity flux (vectors) and stream function (contours ) at 200 hPa </a:t>
            </a:r>
            <a:r>
              <a:rPr lang="en-US" altLang="zh-CN" b="1" i="1">
                <a:latin typeface="Times New Roman" pitchFamily="18" charset="0"/>
                <a:cs typeface="Times New Roman" pitchFamily="18" charset="0"/>
              </a:rPr>
              <a:t>(Takaya and Nakamura, 2001)</a:t>
            </a:r>
            <a:endParaRPr lang="zh-CN" altLang="en-US" b="1" i="1">
              <a:latin typeface="Times New Roman" pitchFamily="18" charset="0"/>
              <a:cs typeface="Times New Roman" pitchFamily="18" charset="0"/>
            </a:endParaRPr>
          </a:p>
        </p:txBody>
      </p:sp>
      <p:sp>
        <p:nvSpPr>
          <p:cNvPr id="35849" name="TextBox 11"/>
          <p:cNvSpPr txBox="1">
            <a:spLocks noChangeArrowheads="1"/>
          </p:cNvSpPr>
          <p:nvPr/>
        </p:nvSpPr>
        <p:spPr bwMode="auto">
          <a:xfrm>
            <a:off x="71438" y="84138"/>
            <a:ext cx="8929687" cy="830262"/>
          </a:xfrm>
          <a:prstGeom prst="rect">
            <a:avLst/>
          </a:prstGeom>
          <a:noFill/>
          <a:ln w="9525">
            <a:noFill/>
            <a:miter lim="800000"/>
            <a:headEnd/>
            <a:tailEnd/>
          </a:ln>
        </p:spPr>
        <p:txBody>
          <a:bodyPr>
            <a:spAutoFit/>
          </a:bodyPr>
          <a:lstStyle/>
          <a:p>
            <a:pPr algn="ctr">
              <a:defRPr/>
            </a:pPr>
            <a:r>
              <a:rPr lang="en-US" altLang="zh-CN" sz="2400" b="1" dirty="0">
                <a:solidFill>
                  <a:srgbClr val="FF0000"/>
                </a:solidFill>
                <a:effectLst>
                  <a:outerShdw blurRad="50800" dist="38100" dir="2700000" algn="tl" rotWithShape="0">
                    <a:srgbClr val="000000">
                      <a:alpha val="43000"/>
                    </a:srgbClr>
                  </a:outerShdw>
                </a:effectLst>
                <a:latin typeface="+mj-lt"/>
              </a:rPr>
              <a:t>Responses </a:t>
            </a:r>
            <a:r>
              <a:rPr lang="en-US" altLang="zh-CN" sz="2400" b="1" dirty="0">
                <a:solidFill>
                  <a:srgbClr val="FF0000"/>
                </a:solidFill>
                <a:effectLst>
                  <a:outerShdw blurRad="50800" dist="38100" dir="2700000" algn="tl" rotWithShape="0">
                    <a:srgbClr val="000000">
                      <a:alpha val="43000"/>
                    </a:srgbClr>
                  </a:outerShdw>
                </a:effectLst>
                <a:latin typeface="+mj-lt"/>
              </a:rPr>
              <a:t>of </a:t>
            </a:r>
            <a:r>
              <a:rPr lang="en-US" altLang="zh-CN" sz="2400" b="1" dirty="0">
                <a:solidFill>
                  <a:srgbClr val="FF0000"/>
                </a:solidFill>
                <a:effectLst>
                  <a:outerShdw blurRad="50800" dist="38100" dir="2700000" algn="tl" rotWithShape="0">
                    <a:srgbClr val="000000">
                      <a:alpha val="43000"/>
                    </a:srgbClr>
                  </a:outerShdw>
                </a:effectLst>
                <a:latin typeface="+mj-lt"/>
              </a:rPr>
              <a:t>circulationto </a:t>
            </a:r>
            <a:r>
              <a:rPr lang="en-US" altLang="zh-CN" sz="2400" b="1" dirty="0">
                <a:solidFill>
                  <a:srgbClr val="FF0000"/>
                </a:solidFill>
                <a:effectLst>
                  <a:outerShdw blurRad="50800" dist="38100" dir="2700000" algn="tl" rotWithShape="0">
                    <a:srgbClr val="000000">
                      <a:alpha val="43000"/>
                    </a:srgbClr>
                  </a:outerShdw>
                </a:effectLst>
                <a:latin typeface="+mj-lt"/>
              </a:rPr>
              <a:t>the TP thermal forcing in summer </a:t>
            </a:r>
            <a:endParaRPr lang="en-US" altLang="zh-CN" sz="2400" b="1" dirty="0">
              <a:solidFill>
                <a:srgbClr val="FF0000"/>
              </a:solidFill>
              <a:effectLst>
                <a:outerShdw blurRad="50800" dist="38100" dir="2700000" algn="tl" rotWithShape="0">
                  <a:srgbClr val="000000">
                    <a:alpha val="43000"/>
                  </a:srgbClr>
                </a:outerShdw>
              </a:effectLst>
              <a:latin typeface="+mj-lt"/>
            </a:endParaRPr>
          </a:p>
          <a:p>
            <a:pPr algn="ctr">
              <a:defRPr/>
            </a:pPr>
            <a:r>
              <a:rPr lang="en-US" altLang="zh-CN" sz="2400" b="1" dirty="0">
                <a:solidFill>
                  <a:srgbClr val="0000FF"/>
                </a:solidFill>
                <a:effectLst>
                  <a:outerShdw blurRad="50800" dist="38100" dir="2700000" algn="tl" rotWithShape="0">
                    <a:srgbClr val="000000">
                      <a:alpha val="43000"/>
                    </a:srgbClr>
                  </a:outerShdw>
                </a:effectLst>
                <a:latin typeface="+mj-lt"/>
              </a:rPr>
              <a:t>(CTL03</a:t>
            </a:r>
            <a:r>
              <a:rPr lang="en-US" altLang="zh-CN" sz="2400" b="1" dirty="0">
                <a:solidFill>
                  <a:srgbClr val="0000FF"/>
                </a:solidFill>
                <a:effectLst>
                  <a:outerShdw blurRad="50800" dist="38100" dir="2700000" algn="tl" rotWithShape="0">
                    <a:srgbClr val="000000">
                      <a:alpha val="43000"/>
                    </a:srgbClr>
                  </a:outerShdw>
                </a:effectLst>
                <a:latin typeface="+mj-lt"/>
              </a:rPr>
              <a:t>-ExpS03)</a:t>
            </a:r>
            <a:endParaRPr lang="zh-CN" altLang="en-US" sz="2400" b="1" dirty="0">
              <a:solidFill>
                <a:srgbClr val="0000FF"/>
              </a:solidFill>
              <a:effectLst>
                <a:outerShdw blurRad="50800" dist="38100" dir="2700000" algn="tl" rotWithShape="0">
                  <a:srgbClr val="000000">
                    <a:alpha val="43000"/>
                  </a:srgbClr>
                </a:outerShdw>
              </a:effectLst>
              <a:latin typeface="+mj-lt"/>
            </a:endParaRPr>
          </a:p>
        </p:txBody>
      </p:sp>
      <p:sp>
        <p:nvSpPr>
          <p:cNvPr id="60423" name="TextBox 5"/>
          <p:cNvSpPr txBox="1">
            <a:spLocks noChangeArrowheads="1"/>
          </p:cNvSpPr>
          <p:nvPr/>
        </p:nvSpPr>
        <p:spPr bwMode="auto">
          <a:xfrm>
            <a:off x="1000125" y="5857875"/>
            <a:ext cx="2714625" cy="646113"/>
          </a:xfrm>
          <a:prstGeom prst="rect">
            <a:avLst/>
          </a:prstGeom>
          <a:noFill/>
          <a:ln w="9525">
            <a:noFill/>
            <a:miter lim="800000"/>
            <a:headEnd/>
            <a:tailEnd/>
          </a:ln>
        </p:spPr>
        <p:txBody>
          <a:bodyPr>
            <a:spAutoFit/>
          </a:bodyPr>
          <a:lstStyle/>
          <a:p>
            <a:r>
              <a:rPr lang="en-US" altLang="zh-CN" b="1">
                <a:solidFill>
                  <a:srgbClr val="FF0000"/>
                </a:solidFill>
                <a:latin typeface="Calibri" pitchFamily="34" charset="0"/>
              </a:rPr>
              <a:t>The red vectors exceed 0.1 significant level. </a:t>
            </a:r>
            <a:endParaRPr lang="zh-CN" altLang="en-US"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8" descr="Fig7.png"/>
          <p:cNvPicPr>
            <a:picLocks noChangeAspect="1"/>
          </p:cNvPicPr>
          <p:nvPr/>
        </p:nvPicPr>
        <p:blipFill>
          <a:blip r:embed="rId3"/>
          <a:srcRect/>
          <a:stretch>
            <a:fillRect/>
          </a:stretch>
        </p:blipFill>
        <p:spPr bwMode="auto">
          <a:xfrm>
            <a:off x="304800" y="2362200"/>
            <a:ext cx="8666163" cy="3124200"/>
          </a:xfrm>
          <a:prstGeom prst="rect">
            <a:avLst/>
          </a:prstGeom>
          <a:noFill/>
          <a:ln w="9525">
            <a:noFill/>
            <a:miter lim="800000"/>
            <a:headEnd/>
            <a:tailEnd/>
          </a:ln>
        </p:spPr>
      </p:pic>
      <p:sp>
        <p:nvSpPr>
          <p:cNvPr id="62466" name="TextBox 10"/>
          <p:cNvSpPr txBox="1">
            <a:spLocks noChangeArrowheads="1"/>
          </p:cNvSpPr>
          <p:nvPr/>
        </p:nvSpPr>
        <p:spPr bwMode="auto">
          <a:xfrm>
            <a:off x="5943600" y="1752600"/>
            <a:ext cx="2133600" cy="369888"/>
          </a:xfrm>
          <a:prstGeom prst="rect">
            <a:avLst/>
          </a:prstGeom>
          <a:noFill/>
          <a:ln w="9525">
            <a:noFill/>
            <a:miter lim="800000"/>
            <a:headEnd/>
            <a:tailEnd/>
          </a:ln>
        </p:spPr>
        <p:txBody>
          <a:bodyPr>
            <a:spAutoFit/>
          </a:bodyPr>
          <a:lstStyle/>
          <a:p>
            <a:pPr algn="ctr"/>
            <a:r>
              <a:rPr lang="en-US" altLang="zh-CN" b="1">
                <a:latin typeface="Calibri" pitchFamily="34" charset="0"/>
              </a:rPr>
              <a:t>Precipitation</a:t>
            </a:r>
            <a:endParaRPr lang="zh-CN" altLang="en-US" b="1">
              <a:latin typeface="Calibri" pitchFamily="34" charset="0"/>
            </a:endParaRPr>
          </a:p>
        </p:txBody>
      </p:sp>
      <p:sp>
        <p:nvSpPr>
          <p:cNvPr id="35849" name="TextBox 11"/>
          <p:cNvSpPr txBox="1">
            <a:spLocks noChangeArrowheads="1"/>
          </p:cNvSpPr>
          <p:nvPr/>
        </p:nvSpPr>
        <p:spPr bwMode="auto">
          <a:xfrm>
            <a:off x="138113" y="142875"/>
            <a:ext cx="9005887" cy="954088"/>
          </a:xfrm>
          <a:prstGeom prst="rect">
            <a:avLst/>
          </a:prstGeom>
          <a:noFill/>
          <a:ln w="9525">
            <a:noFill/>
            <a:miter lim="800000"/>
            <a:headEnd/>
            <a:tailEnd/>
          </a:ln>
        </p:spPr>
        <p:txBody>
          <a:bodyPr>
            <a:spAutoFit/>
          </a:bodyPr>
          <a:lstStyle/>
          <a:p>
            <a:pPr algn="ctr">
              <a:defRPr/>
            </a:pPr>
            <a:r>
              <a:rPr lang="en-US" altLang="zh-CN" sz="2800" b="1" dirty="0">
                <a:solidFill>
                  <a:srgbClr val="FF0000"/>
                </a:solidFill>
                <a:latin typeface="+mj-lt"/>
              </a:rPr>
              <a:t>Responses of moisture transportation and </a:t>
            </a:r>
            <a:r>
              <a:rPr lang="en-US" altLang="zh-CN" sz="2800" b="1" dirty="0">
                <a:solidFill>
                  <a:srgbClr val="FF0000"/>
                </a:solidFill>
                <a:latin typeface="+mj-lt"/>
              </a:rPr>
              <a:t>rainfall to the TP thermal forcing in </a:t>
            </a:r>
            <a:r>
              <a:rPr lang="en-US" altLang="zh-CN" sz="2800" b="1" dirty="0">
                <a:solidFill>
                  <a:srgbClr val="FF0000"/>
                </a:solidFill>
                <a:latin typeface="+mj-lt"/>
              </a:rPr>
              <a:t>summer 2003  </a:t>
            </a:r>
            <a:r>
              <a:rPr lang="en-US" altLang="zh-CN" sz="2800" b="1" dirty="0">
                <a:solidFill>
                  <a:srgbClr val="0000FF"/>
                </a:solidFill>
                <a:latin typeface="+mj-lt"/>
              </a:rPr>
              <a:t>(CTL03</a:t>
            </a:r>
            <a:r>
              <a:rPr lang="en-US" altLang="zh-CN" sz="2800" b="1" dirty="0">
                <a:solidFill>
                  <a:srgbClr val="0000FF"/>
                </a:solidFill>
                <a:latin typeface="+mj-lt"/>
              </a:rPr>
              <a:t>-ExpS03)</a:t>
            </a:r>
            <a:endParaRPr lang="zh-CN" altLang="en-US" sz="2800" b="1" dirty="0">
              <a:solidFill>
                <a:srgbClr val="0000FF"/>
              </a:solidFill>
              <a:latin typeface="+mj-lt"/>
            </a:endParaRPr>
          </a:p>
        </p:txBody>
      </p:sp>
      <p:sp>
        <p:nvSpPr>
          <p:cNvPr id="62468" name="TextBox 3"/>
          <p:cNvSpPr txBox="1">
            <a:spLocks noChangeArrowheads="1"/>
          </p:cNvSpPr>
          <p:nvPr/>
        </p:nvSpPr>
        <p:spPr bwMode="auto">
          <a:xfrm>
            <a:off x="928688" y="1639888"/>
            <a:ext cx="3214687" cy="646112"/>
          </a:xfrm>
          <a:prstGeom prst="rect">
            <a:avLst/>
          </a:prstGeom>
          <a:noFill/>
          <a:ln w="9525">
            <a:noFill/>
            <a:miter lim="800000"/>
            <a:headEnd/>
            <a:tailEnd/>
          </a:ln>
        </p:spPr>
        <p:txBody>
          <a:bodyPr>
            <a:spAutoFit/>
          </a:bodyPr>
          <a:lstStyle/>
          <a:p>
            <a:r>
              <a:rPr lang="en-US" altLang="zh-CN" b="1">
                <a:latin typeface="Calibri" pitchFamily="34" charset="0"/>
              </a:rPr>
              <a:t>Moisture transport (vector) and its divergence (shading) </a:t>
            </a:r>
            <a:endParaRPr lang="zh-CN" altLang="en-US" b="1">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1" descr="Fig8.png"/>
          <p:cNvPicPr>
            <a:picLocks noChangeAspect="1"/>
          </p:cNvPicPr>
          <p:nvPr/>
        </p:nvPicPr>
        <p:blipFill>
          <a:blip r:embed="rId3"/>
          <a:srcRect/>
          <a:stretch>
            <a:fillRect/>
          </a:stretch>
        </p:blipFill>
        <p:spPr bwMode="auto">
          <a:xfrm>
            <a:off x="357188" y="2049463"/>
            <a:ext cx="8215312" cy="2903537"/>
          </a:xfrm>
          <a:prstGeom prst="rect">
            <a:avLst/>
          </a:prstGeom>
          <a:noFill/>
          <a:ln w="9525">
            <a:noFill/>
            <a:miter lim="800000"/>
            <a:headEnd/>
            <a:tailEnd/>
          </a:ln>
        </p:spPr>
      </p:pic>
      <p:pic>
        <p:nvPicPr>
          <p:cNvPr id="64514" name="Picture 3" descr="C:\Documents and Settings\Administrator\Application Data\Tencent\Users\19651734\QQ\WinTemp\RichOle\_E%HLO2Y3[Y5(M~S9QC7%AT.jpg"/>
          <p:cNvPicPr>
            <a:picLocks noChangeAspect="1" noChangeArrowheads="1"/>
          </p:cNvPicPr>
          <p:nvPr/>
        </p:nvPicPr>
        <p:blipFill>
          <a:blip r:embed="rId4"/>
          <a:srcRect/>
          <a:stretch>
            <a:fillRect/>
          </a:stretch>
        </p:blipFill>
        <p:spPr bwMode="auto">
          <a:xfrm>
            <a:off x="2143125" y="5132388"/>
            <a:ext cx="5214938" cy="1368425"/>
          </a:xfrm>
          <a:prstGeom prst="rect">
            <a:avLst/>
          </a:prstGeom>
          <a:noFill/>
          <a:ln w="9525">
            <a:noFill/>
            <a:miter lim="800000"/>
            <a:headEnd/>
            <a:tailEnd/>
          </a:ln>
        </p:spPr>
      </p:pic>
      <p:sp>
        <p:nvSpPr>
          <p:cNvPr id="64515" name="TextBox 6"/>
          <p:cNvSpPr txBox="1">
            <a:spLocks noChangeArrowheads="1"/>
          </p:cNvSpPr>
          <p:nvPr/>
        </p:nvSpPr>
        <p:spPr bwMode="auto">
          <a:xfrm>
            <a:off x="428625" y="1071563"/>
            <a:ext cx="4000500" cy="923925"/>
          </a:xfrm>
          <a:prstGeom prst="rect">
            <a:avLst/>
          </a:prstGeom>
          <a:noFill/>
          <a:ln w="9525">
            <a:noFill/>
            <a:miter lim="800000"/>
            <a:headEnd/>
            <a:tailEnd/>
          </a:ln>
        </p:spPr>
        <p:txBody>
          <a:bodyPr>
            <a:spAutoFit/>
          </a:bodyPr>
          <a:lstStyle/>
          <a:p>
            <a:pPr marL="342900" indent="-342900"/>
            <a:r>
              <a:rPr lang="en-US" altLang="zh-CN" b="1">
                <a:latin typeface="Calibri" pitchFamily="34" charset="0"/>
              </a:rPr>
              <a:t>     Summer averaged </a:t>
            </a:r>
            <a:r>
              <a:rPr lang="en-US" altLang="zh-CN" b="1">
                <a:solidFill>
                  <a:srgbClr val="0000FF"/>
                </a:solidFill>
                <a:latin typeface="Calibri" pitchFamily="34" charset="0"/>
              </a:rPr>
              <a:t>air T</a:t>
            </a:r>
            <a:r>
              <a:rPr lang="en-US" altLang="zh-CN" b="1">
                <a:latin typeface="Calibri" pitchFamily="34" charset="0"/>
              </a:rPr>
              <a:t> (contours), </a:t>
            </a:r>
            <a:r>
              <a:rPr lang="en-US" altLang="zh-CN" b="1">
                <a:solidFill>
                  <a:srgbClr val="0000FF"/>
                </a:solidFill>
                <a:latin typeface="Calibri" pitchFamily="34" charset="0"/>
              </a:rPr>
              <a:t>T advection </a:t>
            </a:r>
            <a:r>
              <a:rPr lang="en-US" altLang="zh-CN" b="1">
                <a:latin typeface="Calibri" pitchFamily="34" charset="0"/>
              </a:rPr>
              <a:t>(shading), and </a:t>
            </a:r>
            <a:r>
              <a:rPr lang="en-US" altLang="zh-CN" b="1">
                <a:solidFill>
                  <a:srgbClr val="0000FF"/>
                </a:solidFill>
                <a:latin typeface="Calibri" pitchFamily="34" charset="0"/>
              </a:rPr>
              <a:t>wind vectors </a:t>
            </a:r>
            <a:r>
              <a:rPr lang="en-US" altLang="zh-CN" b="1">
                <a:latin typeface="Calibri" pitchFamily="34" charset="0"/>
              </a:rPr>
              <a:t>at 500 hPa for the </a:t>
            </a:r>
            <a:r>
              <a:rPr lang="en-US" altLang="zh-CN" b="1">
                <a:solidFill>
                  <a:srgbClr val="FF0000"/>
                </a:solidFill>
                <a:latin typeface="Calibri" pitchFamily="34" charset="0"/>
              </a:rPr>
              <a:t>CTL03</a:t>
            </a:r>
            <a:endParaRPr lang="zh-CN" altLang="en-US" b="1">
              <a:solidFill>
                <a:srgbClr val="FF0000"/>
              </a:solidFill>
              <a:latin typeface="Calibri" pitchFamily="34" charset="0"/>
            </a:endParaRPr>
          </a:p>
        </p:txBody>
      </p:sp>
      <p:sp>
        <p:nvSpPr>
          <p:cNvPr id="64516" name="TextBox 7"/>
          <p:cNvSpPr txBox="1">
            <a:spLocks noChangeArrowheads="1"/>
          </p:cNvSpPr>
          <p:nvPr/>
        </p:nvSpPr>
        <p:spPr bwMode="auto">
          <a:xfrm>
            <a:off x="4572000" y="1066800"/>
            <a:ext cx="4572000" cy="923925"/>
          </a:xfrm>
          <a:prstGeom prst="rect">
            <a:avLst/>
          </a:prstGeom>
          <a:noFill/>
          <a:ln w="9525">
            <a:noFill/>
            <a:miter lim="800000"/>
            <a:headEnd/>
            <a:tailEnd/>
          </a:ln>
        </p:spPr>
        <p:txBody>
          <a:bodyPr>
            <a:spAutoFit/>
          </a:bodyPr>
          <a:lstStyle/>
          <a:p>
            <a:pPr marL="342900" indent="-342900"/>
            <a:r>
              <a:rPr lang="en-US" altLang="zh-CN" b="1">
                <a:latin typeface="Calibri" pitchFamily="34" charset="0"/>
              </a:rPr>
              <a:t>    Difference </a:t>
            </a:r>
            <a:r>
              <a:rPr lang="en-US" altLang="zh-CN" b="1">
                <a:solidFill>
                  <a:srgbClr val="FF0000"/>
                </a:solidFill>
                <a:latin typeface="Calibri" pitchFamily="34" charset="0"/>
              </a:rPr>
              <a:t>(CTL03-ExpS03)</a:t>
            </a:r>
            <a:r>
              <a:rPr lang="en-US" altLang="zh-CN" b="1">
                <a:solidFill>
                  <a:srgbClr val="0000FF"/>
                </a:solidFill>
                <a:latin typeface="Calibri" pitchFamily="34" charset="0"/>
              </a:rPr>
              <a:t> </a:t>
            </a:r>
            <a:r>
              <a:rPr lang="en-US" altLang="zh-CN" b="1">
                <a:latin typeface="Calibri" pitchFamily="34" charset="0"/>
              </a:rPr>
              <a:t>fields of 500 hPa </a:t>
            </a:r>
            <a:r>
              <a:rPr lang="en-US" altLang="zh-CN" b="1">
                <a:solidFill>
                  <a:srgbClr val="0000FF"/>
                </a:solidFill>
                <a:latin typeface="Calibri" pitchFamily="34" charset="0"/>
              </a:rPr>
              <a:t>T advection </a:t>
            </a:r>
            <a:r>
              <a:rPr lang="en-US" altLang="zh-CN" b="1">
                <a:latin typeface="Calibri" pitchFamily="34" charset="0"/>
              </a:rPr>
              <a:t>(shading) and </a:t>
            </a:r>
            <a:r>
              <a:rPr lang="en-US" altLang="zh-CN" b="1">
                <a:solidFill>
                  <a:srgbClr val="FF0000"/>
                </a:solidFill>
                <a:latin typeface="Calibri" pitchFamily="34" charset="0"/>
              </a:rPr>
              <a:t>negative omega </a:t>
            </a:r>
            <a:r>
              <a:rPr lang="en-US" altLang="zh-CN" b="1">
                <a:latin typeface="Calibri" pitchFamily="34" charset="0"/>
              </a:rPr>
              <a:t>(upward motion, red contours)</a:t>
            </a:r>
          </a:p>
        </p:txBody>
      </p:sp>
      <p:sp>
        <p:nvSpPr>
          <p:cNvPr id="37893" name="TextBox 8"/>
          <p:cNvSpPr txBox="1">
            <a:spLocks noChangeArrowheads="1"/>
          </p:cNvSpPr>
          <p:nvPr/>
        </p:nvSpPr>
        <p:spPr bwMode="auto">
          <a:xfrm>
            <a:off x="71438" y="0"/>
            <a:ext cx="8929687" cy="954088"/>
          </a:xfrm>
          <a:prstGeom prst="rect">
            <a:avLst/>
          </a:prstGeom>
          <a:noFill/>
          <a:ln w="9525">
            <a:noFill/>
            <a:miter lim="800000"/>
            <a:headEnd/>
            <a:tailEnd/>
          </a:ln>
        </p:spPr>
        <p:txBody>
          <a:bodyPr>
            <a:spAutoFit/>
          </a:bodyPr>
          <a:lstStyle/>
          <a:p>
            <a:pPr algn="ctr">
              <a:defRPr/>
            </a:pPr>
            <a:r>
              <a:rPr lang="en-US" altLang="zh-CN" sz="2800" b="1" dirty="0">
                <a:solidFill>
                  <a:srgbClr val="FF0000"/>
                </a:solidFill>
                <a:effectLst>
                  <a:outerShdw blurRad="50800" dist="38100" dir="2700000" algn="tl" rotWithShape="0">
                    <a:srgbClr val="000000">
                      <a:alpha val="43000"/>
                    </a:srgbClr>
                  </a:outerShdw>
                </a:effectLst>
                <a:latin typeface="+mj-lt"/>
              </a:rPr>
              <a:t>The warm temperature advection anomaly resulted from TP thermal forcing </a:t>
            </a:r>
            <a:r>
              <a:rPr lang="en-US" altLang="zh-CN" sz="2800" b="1" dirty="0">
                <a:solidFill>
                  <a:srgbClr val="FF0000"/>
                </a:solidFill>
                <a:effectLst>
                  <a:outerShdw blurRad="50800" dist="38100" dir="2700000" algn="tl" rotWithShape="0">
                    <a:srgbClr val="000000">
                      <a:alpha val="43000"/>
                    </a:srgbClr>
                  </a:outerShdw>
                </a:effectLst>
                <a:latin typeface="+mj-lt"/>
              </a:rPr>
              <a:t>in the </a:t>
            </a:r>
            <a:r>
              <a:rPr lang="en-US" altLang="zh-CN" sz="2800" b="1" dirty="0">
                <a:solidFill>
                  <a:srgbClr val="FF0000"/>
                </a:solidFill>
                <a:effectLst>
                  <a:outerShdw blurRad="50800" dist="38100" dir="2700000" algn="tl" rotWithShape="0">
                    <a:srgbClr val="000000">
                      <a:alpha val="43000"/>
                    </a:srgbClr>
                  </a:outerShdw>
                </a:effectLst>
                <a:latin typeface="+mj-lt"/>
              </a:rPr>
              <a:t>summer </a:t>
            </a:r>
            <a:r>
              <a:rPr lang="en-US" altLang="zh-CN" sz="2800" b="1" dirty="0">
                <a:solidFill>
                  <a:srgbClr val="FF0000"/>
                </a:solidFill>
                <a:effectLst>
                  <a:outerShdw blurRad="50800" dist="38100" dir="2700000" algn="tl" rotWithShape="0">
                    <a:srgbClr val="000000">
                      <a:alpha val="43000"/>
                    </a:srgbClr>
                  </a:outerShdw>
                </a:effectLst>
                <a:latin typeface="+mj-lt"/>
              </a:rPr>
              <a:t>of </a:t>
            </a:r>
            <a:r>
              <a:rPr lang="en-US" altLang="zh-CN" sz="2800" b="1" dirty="0">
                <a:solidFill>
                  <a:srgbClr val="FF0000"/>
                </a:solidFill>
                <a:effectLst>
                  <a:outerShdw blurRad="50800" dist="38100" dir="2700000" algn="tl" rotWithShape="0">
                    <a:srgbClr val="000000">
                      <a:alpha val="43000"/>
                    </a:srgbClr>
                  </a:outerShdw>
                </a:effectLst>
                <a:latin typeface="+mj-lt"/>
              </a:rPr>
              <a:t>2003</a:t>
            </a:r>
            <a:endParaRPr lang="zh-CN" altLang="en-US" sz="2800" b="1" dirty="0">
              <a:solidFill>
                <a:srgbClr val="0000FF"/>
              </a:solidFill>
              <a:effectLst>
                <a:outerShdw blurRad="50800" dist="38100" dir="2700000" algn="tl" rotWithShape="0">
                  <a:srgbClr val="000000">
                    <a:alpha val="43000"/>
                  </a:srgbClr>
                </a:outerShdw>
              </a:effectLst>
              <a:latin typeface="+mj-lt"/>
            </a:endParaRPr>
          </a:p>
        </p:txBody>
      </p:sp>
      <p:sp>
        <p:nvSpPr>
          <p:cNvPr id="10" name="矩形 9"/>
          <p:cNvSpPr/>
          <p:nvPr/>
        </p:nvSpPr>
        <p:spPr>
          <a:xfrm>
            <a:off x="2643188" y="5214938"/>
            <a:ext cx="2428875"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2" descr="Fig9.png"/>
          <p:cNvPicPr>
            <a:picLocks noChangeAspect="1"/>
          </p:cNvPicPr>
          <p:nvPr/>
        </p:nvPicPr>
        <p:blipFill>
          <a:blip r:embed="rId3"/>
          <a:srcRect/>
          <a:stretch>
            <a:fillRect/>
          </a:stretch>
        </p:blipFill>
        <p:spPr bwMode="auto">
          <a:xfrm>
            <a:off x="4143375" y="857250"/>
            <a:ext cx="4071938" cy="5919788"/>
          </a:xfrm>
          <a:prstGeom prst="rect">
            <a:avLst/>
          </a:prstGeom>
          <a:noFill/>
          <a:ln w="9525">
            <a:noFill/>
            <a:miter lim="800000"/>
            <a:headEnd/>
            <a:tailEnd/>
          </a:ln>
        </p:spPr>
      </p:pic>
      <p:sp>
        <p:nvSpPr>
          <p:cNvPr id="66562" name="TextBox 3"/>
          <p:cNvSpPr txBox="1">
            <a:spLocks noChangeArrowheads="1"/>
          </p:cNvSpPr>
          <p:nvPr/>
        </p:nvSpPr>
        <p:spPr bwMode="auto">
          <a:xfrm>
            <a:off x="428625" y="1228725"/>
            <a:ext cx="3429000" cy="1200150"/>
          </a:xfrm>
          <a:prstGeom prst="rect">
            <a:avLst/>
          </a:prstGeom>
          <a:noFill/>
          <a:ln w="9525">
            <a:noFill/>
            <a:miter lim="800000"/>
            <a:headEnd/>
            <a:tailEnd/>
          </a:ln>
        </p:spPr>
        <p:txBody>
          <a:bodyPr>
            <a:spAutoFit/>
          </a:bodyPr>
          <a:lstStyle/>
          <a:p>
            <a:pPr marL="342900" indent="-342900">
              <a:buFontTx/>
              <a:buAutoNum type="alphaLcParenBoth"/>
            </a:pPr>
            <a:r>
              <a:rPr lang="en-US" altLang="zh-CN" b="1">
                <a:latin typeface="Calibri" pitchFamily="34" charset="0"/>
              </a:rPr>
              <a:t>Temporal-zonal cross-section of 500 hPa vorticity difference (</a:t>
            </a:r>
            <a:r>
              <a:rPr lang="en-US" altLang="zh-CN" b="1">
                <a:solidFill>
                  <a:srgbClr val="0000FF"/>
                </a:solidFill>
                <a:latin typeface="Calibri" pitchFamily="34" charset="0"/>
              </a:rPr>
              <a:t>CTL03-ExpS03</a:t>
            </a:r>
            <a:r>
              <a:rPr lang="en-US" altLang="zh-CN" b="1">
                <a:latin typeface="Calibri" pitchFamily="34" charset="0"/>
              </a:rPr>
              <a:t>) averaged from 30N to 36N</a:t>
            </a:r>
            <a:endParaRPr lang="zh-CN" altLang="en-US" b="1">
              <a:latin typeface="Calibri" pitchFamily="34" charset="0"/>
            </a:endParaRPr>
          </a:p>
        </p:txBody>
      </p:sp>
      <p:sp>
        <p:nvSpPr>
          <p:cNvPr id="38915" name="TextBox 4"/>
          <p:cNvSpPr txBox="1">
            <a:spLocks noChangeArrowheads="1"/>
          </p:cNvSpPr>
          <p:nvPr/>
        </p:nvSpPr>
        <p:spPr bwMode="auto">
          <a:xfrm>
            <a:off x="428625" y="4576763"/>
            <a:ext cx="3571875" cy="923925"/>
          </a:xfrm>
          <a:prstGeom prst="rect">
            <a:avLst/>
          </a:prstGeom>
          <a:noFill/>
          <a:ln w="9525">
            <a:noFill/>
            <a:miter lim="800000"/>
            <a:headEnd/>
            <a:tailEnd/>
          </a:ln>
        </p:spPr>
        <p:txBody>
          <a:bodyPr>
            <a:spAutoFit/>
          </a:bodyPr>
          <a:lstStyle/>
          <a:p>
            <a:pPr>
              <a:defRPr/>
            </a:pPr>
            <a:r>
              <a:rPr lang="en-US" altLang="zh-CN" b="1" dirty="0">
                <a:latin typeface="+mj-lt"/>
              </a:rPr>
              <a:t>(b</a:t>
            </a:r>
            <a:r>
              <a:rPr lang="en-US" altLang="zh-CN" b="1" dirty="0">
                <a:latin typeface="+mj-lt"/>
              </a:rPr>
              <a:t>)</a:t>
            </a:r>
            <a:r>
              <a:rPr lang="en-US" b="1" dirty="0">
                <a:latin typeface="+mj-lt"/>
              </a:rPr>
              <a:t> Probability density function  (PDF) </a:t>
            </a:r>
            <a:r>
              <a:rPr lang="en-US" altLang="zh-CN" b="1" dirty="0">
                <a:latin typeface="+mj-lt"/>
              </a:rPr>
              <a:t>of </a:t>
            </a:r>
            <a:r>
              <a:rPr lang="en-US" altLang="zh-CN" b="1" dirty="0">
                <a:latin typeface="+mj-lt"/>
              </a:rPr>
              <a:t>daily precipitation Over </a:t>
            </a:r>
            <a:r>
              <a:rPr lang="en-US" altLang="zh-CN" b="1" dirty="0">
                <a:latin typeface="+mj-lt"/>
              </a:rPr>
              <a:t>     the </a:t>
            </a:r>
            <a:r>
              <a:rPr lang="en-US" altLang="zh-CN" b="1" dirty="0" err="1">
                <a:latin typeface="+mj-lt"/>
              </a:rPr>
              <a:t>Huaihe</a:t>
            </a:r>
            <a:r>
              <a:rPr lang="en-US" altLang="zh-CN" b="1" dirty="0">
                <a:latin typeface="+mj-lt"/>
              </a:rPr>
              <a:t> River basin</a:t>
            </a:r>
            <a:endParaRPr lang="zh-CN" altLang="en-US" b="1" dirty="0">
              <a:latin typeface="+mj-lt"/>
            </a:endParaRPr>
          </a:p>
        </p:txBody>
      </p:sp>
      <p:sp>
        <p:nvSpPr>
          <p:cNvPr id="38916" name="TextBox 5"/>
          <p:cNvSpPr txBox="1">
            <a:spLocks noChangeArrowheads="1"/>
          </p:cNvSpPr>
          <p:nvPr/>
        </p:nvSpPr>
        <p:spPr bwMode="auto">
          <a:xfrm>
            <a:off x="71438" y="77788"/>
            <a:ext cx="8929687" cy="830262"/>
          </a:xfrm>
          <a:prstGeom prst="rect">
            <a:avLst/>
          </a:prstGeom>
          <a:noFill/>
          <a:ln w="9525">
            <a:noFill/>
            <a:miter lim="800000"/>
            <a:headEnd/>
            <a:tailEnd/>
          </a:ln>
        </p:spPr>
        <p:txBody>
          <a:bodyPr>
            <a:spAutoFit/>
          </a:bodyPr>
          <a:lstStyle/>
          <a:p>
            <a:pPr>
              <a:defRPr/>
            </a:pPr>
            <a:r>
              <a:rPr lang="en-US" altLang="zh-CN" sz="2400" b="1" dirty="0">
                <a:solidFill>
                  <a:srgbClr val="FF0000"/>
                </a:solidFill>
                <a:latin typeface="+mj-lt"/>
              </a:rPr>
              <a:t>The eastward synoptic disturbances anomaly contributed from TP thermal forcing in the summer  of 2003</a:t>
            </a:r>
            <a:endParaRPr lang="zh-CN" altLang="en-US" sz="2400" b="1" dirty="0">
              <a:solidFill>
                <a:srgbClr val="0000FF"/>
              </a:solidFill>
              <a:latin typeface="+mj-lt"/>
            </a:endParaRPr>
          </a:p>
        </p:txBody>
      </p:sp>
      <p:cxnSp>
        <p:nvCxnSpPr>
          <p:cNvPr id="8" name="直接连接符 7"/>
          <p:cNvCxnSpPr/>
          <p:nvPr/>
        </p:nvCxnSpPr>
        <p:spPr>
          <a:xfrm rot="5400000">
            <a:off x="4000501" y="2428875"/>
            <a:ext cx="3001962" cy="1587"/>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8" y="119063"/>
            <a:ext cx="9144000" cy="523875"/>
          </a:xfrm>
          <a:prstGeom prst="rect">
            <a:avLst/>
          </a:prstGeom>
          <a:noFill/>
        </p:spPr>
        <p:txBody>
          <a:bodyPr>
            <a:spAutoFit/>
          </a:bodyPr>
          <a:lstStyle/>
          <a:p>
            <a:pPr>
              <a:defRPr/>
            </a:pPr>
            <a:r>
              <a:rPr lang="en-US" altLang="zh-CN" sz="2800" b="1" dirty="0">
                <a:solidFill>
                  <a:srgbClr val="FF0000"/>
                </a:solidFill>
                <a:effectLst>
                  <a:outerShdw blurRad="50800" dist="38100" dir="2700000" algn="tl" rotWithShape="0">
                    <a:srgbClr val="000000">
                      <a:alpha val="43000"/>
                    </a:srgbClr>
                  </a:outerShdw>
                </a:effectLst>
                <a:latin typeface="Times New Roman" pitchFamily="18" charset="0"/>
                <a:cs typeface="Times New Roman" pitchFamily="18" charset="0"/>
              </a:rPr>
              <a:t>Step 2</a:t>
            </a:r>
            <a:r>
              <a:rPr lang="en-US" altLang="zh-CN" sz="2800" b="1" dirty="0">
                <a:effectLst>
                  <a:outerShdw blurRad="50800" dist="38100" dir="2700000" algn="tl" rotWithShape="0">
                    <a:srgbClr val="000000">
                      <a:alpha val="43000"/>
                    </a:srgbClr>
                  </a:outerShdw>
                </a:effectLst>
                <a:latin typeface="Times New Roman" pitchFamily="18" charset="0"/>
                <a:cs typeface="Times New Roman" pitchFamily="18" charset="0"/>
              </a:rPr>
              <a:t>:  Impact on summer rainfall anomaly in East China </a:t>
            </a:r>
            <a:endParaRPr lang="en-US" sz="2800" b="1" dirty="0">
              <a:effectLst>
                <a:outerShdw blurRad="50800" dist="38100" dir="2700000" algn="tl" rotWithShape="0">
                  <a:srgbClr val="000000">
                    <a:alpha val="43000"/>
                  </a:srgbClr>
                </a:outerShdw>
              </a:effectLst>
              <a:latin typeface="Times New Roman" pitchFamily="18" charset="0"/>
              <a:cs typeface="Times New Roman" pitchFamily="18" charset="0"/>
            </a:endParaRPr>
          </a:p>
        </p:txBody>
      </p:sp>
      <p:sp>
        <p:nvSpPr>
          <p:cNvPr id="3" name="Rounded Rectangle 2"/>
          <p:cNvSpPr/>
          <p:nvPr/>
        </p:nvSpPr>
        <p:spPr>
          <a:xfrm>
            <a:off x="214313" y="2590800"/>
            <a:ext cx="2895600" cy="1676400"/>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1" name="TextBox 4"/>
          <p:cNvSpPr txBox="1">
            <a:spLocks noChangeArrowheads="1"/>
          </p:cNvSpPr>
          <p:nvPr/>
        </p:nvSpPr>
        <p:spPr bwMode="auto">
          <a:xfrm>
            <a:off x="457200" y="2870200"/>
            <a:ext cx="2590800" cy="1016000"/>
          </a:xfrm>
          <a:prstGeom prst="rect">
            <a:avLst/>
          </a:prstGeom>
          <a:noFill/>
          <a:ln w="9525">
            <a:noFill/>
            <a:miter lim="800000"/>
            <a:headEnd/>
            <a:tailEnd/>
          </a:ln>
        </p:spPr>
        <p:txBody>
          <a:bodyPr>
            <a:spAutoFit/>
          </a:bodyPr>
          <a:lstStyle/>
          <a:p>
            <a:pPr algn="ctr"/>
            <a:r>
              <a:rPr lang="en-US" altLang="zh-CN" sz="2000" b="1"/>
              <a:t>Strong atmospheric heat source over the TP</a:t>
            </a:r>
          </a:p>
        </p:txBody>
      </p:sp>
      <p:sp>
        <p:nvSpPr>
          <p:cNvPr id="7" name="Rounded Rectangle 6"/>
          <p:cNvSpPr/>
          <p:nvPr/>
        </p:nvSpPr>
        <p:spPr>
          <a:xfrm>
            <a:off x="5214938" y="2362200"/>
            <a:ext cx="3886200" cy="20574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3" name="TextBox 7"/>
          <p:cNvSpPr txBox="1">
            <a:spLocks noChangeArrowheads="1"/>
          </p:cNvSpPr>
          <p:nvPr/>
        </p:nvSpPr>
        <p:spPr bwMode="auto">
          <a:xfrm>
            <a:off x="5486400" y="2590800"/>
            <a:ext cx="3352800" cy="1570038"/>
          </a:xfrm>
          <a:prstGeom prst="rect">
            <a:avLst/>
          </a:prstGeom>
          <a:noFill/>
          <a:ln w="9525">
            <a:noFill/>
            <a:miter lim="800000"/>
            <a:headEnd/>
            <a:tailEnd/>
          </a:ln>
        </p:spPr>
        <p:txBody>
          <a:bodyPr>
            <a:spAutoFit/>
          </a:bodyPr>
          <a:lstStyle/>
          <a:p>
            <a:pPr algn="ctr"/>
            <a:r>
              <a:rPr lang="en-US" altLang="zh-CN" sz="2400" b="1">
                <a:solidFill>
                  <a:schemeClr val="bg1"/>
                </a:solidFill>
              </a:rPr>
              <a:t>Excessive precipitation over the Yangtze and Huaihe River basins</a:t>
            </a:r>
          </a:p>
        </p:txBody>
      </p:sp>
      <p:sp>
        <p:nvSpPr>
          <p:cNvPr id="20" name="U-Turn Arrow 19"/>
          <p:cNvSpPr/>
          <p:nvPr/>
        </p:nvSpPr>
        <p:spPr>
          <a:xfrm>
            <a:off x="1643063" y="976313"/>
            <a:ext cx="5486400" cy="1524000"/>
          </a:xfrm>
          <a:prstGeom prst="uturnArrow">
            <a:avLst>
              <a:gd name="adj1" fmla="val 10074"/>
              <a:gd name="adj2" fmla="val 25000"/>
              <a:gd name="adj3" fmla="val 25000"/>
              <a:gd name="adj4" fmla="val 43750"/>
              <a:gd name="adj5" fmla="val 7500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1" name="U-Turn Arrow 20"/>
          <p:cNvSpPr/>
          <p:nvPr/>
        </p:nvSpPr>
        <p:spPr>
          <a:xfrm flipV="1">
            <a:off x="1600200" y="4357688"/>
            <a:ext cx="5791200" cy="1371600"/>
          </a:xfrm>
          <a:prstGeom prst="uturnArrow">
            <a:avLst>
              <a:gd name="adj1" fmla="val 10074"/>
              <a:gd name="adj2" fmla="val 25000"/>
              <a:gd name="adj3" fmla="val 25000"/>
              <a:gd name="adj4" fmla="val 43750"/>
              <a:gd name="adj5" fmla="val 75000"/>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2" name="TextBox 21"/>
          <p:cNvSpPr txBox="1"/>
          <p:nvPr/>
        </p:nvSpPr>
        <p:spPr>
          <a:xfrm>
            <a:off x="2819400" y="1214438"/>
            <a:ext cx="3352800" cy="708025"/>
          </a:xfrm>
          <a:prstGeom prst="rect">
            <a:avLst/>
          </a:prstGeom>
          <a:noFill/>
        </p:spPr>
        <p:txBody>
          <a:bodyPr>
            <a:spAutoFit/>
          </a:bodyPr>
          <a:lstStyle/>
          <a:p>
            <a:pPr>
              <a:defRPr/>
            </a:pPr>
            <a:r>
              <a:rPr lang="en-US" sz="2000" b="1" dirty="0">
                <a:solidFill>
                  <a:schemeClr val="tx2">
                    <a:lumMod val="75000"/>
                  </a:schemeClr>
                </a:solidFill>
              </a:rPr>
              <a:t>Large scale circulation response :Steady wave</a:t>
            </a:r>
            <a:endParaRPr lang="en-US" sz="2000" b="1" dirty="0">
              <a:solidFill>
                <a:schemeClr val="tx2">
                  <a:lumMod val="75000"/>
                </a:schemeClr>
              </a:solidFill>
            </a:endParaRPr>
          </a:p>
        </p:txBody>
      </p:sp>
      <p:sp>
        <p:nvSpPr>
          <p:cNvPr id="23" name="TextBox 22"/>
          <p:cNvSpPr txBox="1"/>
          <p:nvPr/>
        </p:nvSpPr>
        <p:spPr>
          <a:xfrm>
            <a:off x="2895600" y="4854575"/>
            <a:ext cx="3352800" cy="708025"/>
          </a:xfrm>
          <a:prstGeom prst="rect">
            <a:avLst/>
          </a:prstGeom>
          <a:noFill/>
        </p:spPr>
        <p:txBody>
          <a:bodyPr>
            <a:spAutoFit/>
          </a:bodyPr>
          <a:lstStyle/>
          <a:p>
            <a:pPr>
              <a:defRPr/>
            </a:pPr>
            <a:r>
              <a:rPr lang="en-US" sz="2000" b="1" dirty="0">
                <a:solidFill>
                  <a:schemeClr val="accent6">
                    <a:lumMod val="75000"/>
                  </a:schemeClr>
                </a:solidFill>
              </a:rPr>
              <a:t>Possible trigger: synoptic disturbance from the TP</a:t>
            </a:r>
            <a:endParaRPr lang="en-US" sz="2000" b="1" dirty="0">
              <a:solidFill>
                <a:schemeClr val="accent6">
                  <a:lumMod val="75000"/>
                </a:schemeClr>
              </a:solidFill>
            </a:endParaRPr>
          </a:p>
        </p:txBody>
      </p:sp>
      <p:sp>
        <p:nvSpPr>
          <p:cNvPr id="24" name="Right Arrow 23"/>
          <p:cNvSpPr/>
          <p:nvPr/>
        </p:nvSpPr>
        <p:spPr>
          <a:xfrm>
            <a:off x="3286125" y="3571875"/>
            <a:ext cx="1733550" cy="304800"/>
          </a:xfrm>
          <a:prstGeom prst="rightArrow">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68619" name="TextBox 24"/>
          <p:cNvSpPr txBox="1">
            <a:spLocks noChangeArrowheads="1"/>
          </p:cNvSpPr>
          <p:nvPr/>
        </p:nvSpPr>
        <p:spPr bwMode="auto">
          <a:xfrm>
            <a:off x="2786063" y="2733675"/>
            <a:ext cx="2743200" cy="923925"/>
          </a:xfrm>
          <a:prstGeom prst="rect">
            <a:avLst/>
          </a:prstGeom>
          <a:noFill/>
          <a:ln w="9525">
            <a:noFill/>
            <a:miter lim="800000"/>
            <a:headEnd/>
            <a:tailEnd/>
          </a:ln>
        </p:spPr>
        <p:txBody>
          <a:bodyPr>
            <a:spAutoFit/>
          </a:bodyPr>
          <a:lstStyle/>
          <a:p>
            <a:pPr algn="ctr"/>
            <a:r>
              <a:rPr lang="en-US" altLang="zh-CN" b="1"/>
              <a:t>Warm advection intensifies upward motion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图片 1" descr="Fig10.png"/>
          <p:cNvPicPr>
            <a:picLocks noChangeAspect="1"/>
          </p:cNvPicPr>
          <p:nvPr/>
        </p:nvPicPr>
        <p:blipFill>
          <a:blip r:embed="rId3"/>
          <a:srcRect/>
          <a:stretch>
            <a:fillRect/>
          </a:stretch>
        </p:blipFill>
        <p:spPr bwMode="auto">
          <a:xfrm>
            <a:off x="1071563" y="1389063"/>
            <a:ext cx="6500812" cy="4754562"/>
          </a:xfrm>
          <a:prstGeom prst="rect">
            <a:avLst/>
          </a:prstGeom>
          <a:noFill/>
          <a:ln w="9525">
            <a:noFill/>
            <a:miter lim="800000"/>
            <a:headEnd/>
            <a:tailEnd/>
          </a:ln>
        </p:spPr>
      </p:pic>
      <p:sp>
        <p:nvSpPr>
          <p:cNvPr id="39938" name="TextBox 2"/>
          <p:cNvSpPr txBox="1">
            <a:spLocks noChangeArrowheads="1"/>
          </p:cNvSpPr>
          <p:nvPr/>
        </p:nvSpPr>
        <p:spPr bwMode="auto">
          <a:xfrm>
            <a:off x="-9525" y="76200"/>
            <a:ext cx="9305925" cy="523875"/>
          </a:xfrm>
          <a:prstGeom prst="rect">
            <a:avLst/>
          </a:prstGeom>
          <a:noFill/>
          <a:ln w="9525">
            <a:noFill/>
            <a:miter lim="800000"/>
            <a:headEnd/>
            <a:tailEnd/>
          </a:ln>
        </p:spPr>
        <p:txBody>
          <a:bodyPr>
            <a:spAutoFit/>
          </a:bodyPr>
          <a:lstStyle/>
          <a:p>
            <a:pPr marL="342900" indent="-342900" algn="ctr">
              <a:defRPr/>
            </a:pPr>
            <a:r>
              <a:rPr lang="en-US" altLang="zh-CN" sz="2800" b="1" dirty="0">
                <a:solidFill>
                  <a:srgbClr val="FF0000"/>
                </a:solidFill>
                <a:effectLst>
                  <a:outerShdw blurRad="50800" dist="38100" dir="2700000" algn="tl" rotWithShape="0">
                    <a:srgbClr val="000000">
                      <a:alpha val="43000"/>
                    </a:srgbClr>
                  </a:outerShdw>
                </a:effectLst>
                <a:latin typeface="+mj-lt"/>
              </a:rPr>
              <a:t>The simulation results </a:t>
            </a:r>
            <a:r>
              <a:rPr lang="en-US" altLang="zh-CN" sz="2800" b="1" dirty="0">
                <a:solidFill>
                  <a:srgbClr val="FF0000"/>
                </a:solidFill>
                <a:effectLst>
                  <a:outerShdw blurRad="50800" dist="38100" dir="2700000" algn="tl" rotWithShape="0">
                    <a:srgbClr val="000000">
                      <a:alpha val="43000"/>
                    </a:srgbClr>
                  </a:outerShdw>
                </a:effectLst>
                <a:latin typeface="+mj-lt"/>
              </a:rPr>
              <a:t>for </a:t>
            </a:r>
            <a:r>
              <a:rPr lang="en-US" altLang="zh-CN" sz="2800" b="1" dirty="0">
                <a:solidFill>
                  <a:srgbClr val="FF0000"/>
                </a:solidFill>
                <a:effectLst>
                  <a:outerShdw blurRad="50800" dist="38100" dir="2700000" algn="tl" rotWithShape="0">
                    <a:srgbClr val="000000">
                      <a:alpha val="43000"/>
                    </a:srgbClr>
                  </a:outerShdw>
                </a:effectLst>
                <a:latin typeface="+mj-lt"/>
              </a:rPr>
              <a:t>2001</a:t>
            </a:r>
            <a:r>
              <a:rPr lang="en-US" altLang="zh-CN" sz="2800" b="1" dirty="0">
                <a:solidFill>
                  <a:srgbClr val="FF0000"/>
                </a:solidFill>
                <a:effectLst>
                  <a:outerShdw blurRad="50800" dist="38100" dir="2700000" algn="tl" rotWithShape="0">
                    <a:srgbClr val="000000">
                      <a:alpha val="43000"/>
                    </a:srgbClr>
                  </a:outerShdw>
                </a:effectLst>
                <a:latin typeface="+mj-lt"/>
              </a:rPr>
              <a:t> summer </a:t>
            </a:r>
            <a:r>
              <a:rPr lang="en-US" altLang="zh-CN" sz="2800" b="1" dirty="0">
                <a:solidFill>
                  <a:srgbClr val="0000FF"/>
                </a:solidFill>
                <a:effectLst>
                  <a:outerShdw blurRad="50800" dist="38100" dir="2700000" algn="tl" rotWithShape="0">
                    <a:srgbClr val="000000">
                      <a:alpha val="43000"/>
                    </a:srgbClr>
                  </a:outerShdw>
                </a:effectLst>
                <a:latin typeface="+mj-lt"/>
              </a:rPr>
              <a:t>(CTL01-ExpS01)</a:t>
            </a:r>
            <a:endParaRPr lang="en-US" altLang="zh-CN" sz="2800" b="1" dirty="0">
              <a:solidFill>
                <a:srgbClr val="0000FF"/>
              </a:solidFill>
              <a:effectLst>
                <a:outerShdw blurRad="50800" dist="38100" dir="2700000" algn="tl" rotWithShape="0">
                  <a:srgbClr val="000000">
                    <a:alpha val="43000"/>
                  </a:srgbClr>
                </a:outerShdw>
              </a:effectLst>
              <a:latin typeface="+mj-lt"/>
            </a:endParaRPr>
          </a:p>
        </p:txBody>
      </p:sp>
      <p:sp>
        <p:nvSpPr>
          <p:cNvPr id="70659" name="TextBox 3"/>
          <p:cNvSpPr txBox="1">
            <a:spLocks noChangeArrowheads="1"/>
          </p:cNvSpPr>
          <p:nvPr/>
        </p:nvSpPr>
        <p:spPr bwMode="auto">
          <a:xfrm>
            <a:off x="1285875" y="711200"/>
            <a:ext cx="3214688" cy="646113"/>
          </a:xfrm>
          <a:prstGeom prst="rect">
            <a:avLst/>
          </a:prstGeom>
          <a:noFill/>
          <a:ln w="9525">
            <a:noFill/>
            <a:miter lim="800000"/>
            <a:headEnd/>
            <a:tailEnd/>
          </a:ln>
        </p:spPr>
        <p:txBody>
          <a:bodyPr>
            <a:spAutoFit/>
          </a:bodyPr>
          <a:lstStyle/>
          <a:p>
            <a:r>
              <a:rPr lang="en-US" altLang="zh-CN" b="1">
                <a:latin typeface="Calibri" pitchFamily="34" charset="0"/>
              </a:rPr>
              <a:t>Moisture transport (vector) and its divergence (shading) </a:t>
            </a:r>
            <a:endParaRPr lang="zh-CN" altLang="en-US" b="1">
              <a:latin typeface="Calibri" pitchFamily="34" charset="0"/>
            </a:endParaRPr>
          </a:p>
        </p:txBody>
      </p:sp>
      <p:sp>
        <p:nvSpPr>
          <p:cNvPr id="70660" name="TextBox 4"/>
          <p:cNvSpPr txBox="1">
            <a:spLocks noChangeArrowheads="1"/>
          </p:cNvSpPr>
          <p:nvPr/>
        </p:nvSpPr>
        <p:spPr bwMode="auto">
          <a:xfrm>
            <a:off x="5357813" y="915988"/>
            <a:ext cx="1604962" cy="369887"/>
          </a:xfrm>
          <a:prstGeom prst="rect">
            <a:avLst/>
          </a:prstGeom>
          <a:noFill/>
          <a:ln w="9525">
            <a:noFill/>
            <a:miter lim="800000"/>
            <a:headEnd/>
            <a:tailEnd/>
          </a:ln>
        </p:spPr>
        <p:txBody>
          <a:bodyPr>
            <a:spAutoFit/>
          </a:bodyPr>
          <a:lstStyle/>
          <a:p>
            <a:r>
              <a:rPr lang="en-US" altLang="zh-CN" b="1">
                <a:latin typeface="Calibri" pitchFamily="34" charset="0"/>
              </a:rPr>
              <a:t>Precipitation</a:t>
            </a:r>
            <a:endParaRPr lang="zh-CN" altLang="en-US" b="1">
              <a:latin typeface="Calibri" pitchFamily="34" charset="0"/>
            </a:endParaRPr>
          </a:p>
        </p:txBody>
      </p:sp>
      <p:sp>
        <p:nvSpPr>
          <p:cNvPr id="70661" name="TextBox 5"/>
          <p:cNvSpPr txBox="1">
            <a:spLocks noChangeArrowheads="1"/>
          </p:cNvSpPr>
          <p:nvPr/>
        </p:nvSpPr>
        <p:spPr bwMode="auto">
          <a:xfrm>
            <a:off x="1857375" y="6143625"/>
            <a:ext cx="1785938" cy="369888"/>
          </a:xfrm>
          <a:prstGeom prst="rect">
            <a:avLst/>
          </a:prstGeom>
          <a:noFill/>
          <a:ln w="9525">
            <a:noFill/>
            <a:miter lim="800000"/>
            <a:headEnd/>
            <a:tailEnd/>
          </a:ln>
        </p:spPr>
        <p:txBody>
          <a:bodyPr>
            <a:spAutoFit/>
          </a:bodyPr>
          <a:lstStyle/>
          <a:p>
            <a:r>
              <a:rPr lang="en-US" altLang="zh-CN" b="1">
                <a:latin typeface="Calibri" pitchFamily="34" charset="0"/>
              </a:rPr>
              <a:t>Air T at 500 hPa</a:t>
            </a:r>
            <a:endParaRPr lang="zh-CN" altLang="en-US" b="1">
              <a:latin typeface="Calibri" pitchFamily="34" charset="0"/>
            </a:endParaRPr>
          </a:p>
        </p:txBody>
      </p:sp>
      <p:sp>
        <p:nvSpPr>
          <p:cNvPr id="70662" name="TextBox 6"/>
          <p:cNvSpPr txBox="1">
            <a:spLocks noChangeArrowheads="1"/>
          </p:cNvSpPr>
          <p:nvPr/>
        </p:nvSpPr>
        <p:spPr bwMode="auto">
          <a:xfrm>
            <a:off x="4286250" y="6140450"/>
            <a:ext cx="4313238" cy="646113"/>
          </a:xfrm>
          <a:prstGeom prst="rect">
            <a:avLst/>
          </a:prstGeom>
          <a:noFill/>
          <a:ln w="9525">
            <a:noFill/>
            <a:miter lim="800000"/>
            <a:headEnd/>
            <a:tailEnd/>
          </a:ln>
        </p:spPr>
        <p:txBody>
          <a:bodyPr wrap="none">
            <a:spAutoFit/>
          </a:bodyPr>
          <a:lstStyle/>
          <a:p>
            <a:pPr marL="342900" indent="-342900"/>
            <a:r>
              <a:rPr lang="en-US" altLang="zh-CN" b="1">
                <a:latin typeface="Calibri" pitchFamily="34" charset="0"/>
              </a:rPr>
              <a:t>500 hPa T advection (shading) and positive </a:t>
            </a:r>
          </a:p>
          <a:p>
            <a:pPr marL="342900" indent="-342900"/>
            <a:r>
              <a:rPr lang="en-US" altLang="zh-CN" b="1">
                <a:latin typeface="Calibri" pitchFamily="34" charset="0"/>
              </a:rPr>
              <a:t>omega (downward motion, red contours)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矩形 2"/>
          <p:cNvSpPr/>
          <p:nvPr/>
        </p:nvSpPr>
        <p:spPr>
          <a:xfrm>
            <a:off x="642910" y="2357430"/>
            <a:ext cx="8239342" cy="923330"/>
          </a:xfrm>
          <a:prstGeom prst="rect">
            <a:avLst/>
          </a:prstGeom>
          <a:noFill/>
        </p:spPr>
        <p:txBody>
          <a:bodyPr wrap="none">
            <a:spAutoFit/>
          </a:bodyPr>
          <a:lstStyle/>
          <a:p>
            <a:pPr algn="ctr" fontAlgn="auto">
              <a:spcBef>
                <a:spcPts val="0"/>
              </a:spcBef>
              <a:spcAft>
                <a:spcPts val="0"/>
              </a:spcAft>
              <a:defRPr/>
            </a:pPr>
            <a:r>
              <a:rPr lang="en-US" altLang="zh-CN"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a:ea typeface="+mn-ea"/>
              </a:rPr>
              <a:t>Thanks for your attention !</a:t>
            </a:r>
            <a:endParaRPr lang="zh-CN" alt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a:ea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9"/>
          <p:cNvSpPr txBox="1">
            <a:spLocks noChangeArrowheads="1"/>
          </p:cNvSpPr>
          <p:nvPr/>
        </p:nvSpPr>
        <p:spPr bwMode="auto">
          <a:xfrm>
            <a:off x="685800" y="1295400"/>
            <a:ext cx="8229600" cy="5016500"/>
          </a:xfrm>
          <a:prstGeom prst="rect">
            <a:avLst/>
          </a:prstGeom>
          <a:noFill/>
          <a:ln w="9525">
            <a:noFill/>
            <a:miter lim="800000"/>
            <a:headEnd/>
            <a:tailEnd/>
          </a:ln>
        </p:spPr>
        <p:txBody>
          <a:bodyPr>
            <a:spAutoFit/>
          </a:bodyPr>
          <a:lstStyle/>
          <a:p>
            <a:pPr>
              <a:buClr>
                <a:srgbClr val="FF0000"/>
              </a:buClr>
              <a:buFont typeface="Wingdings" charset="2"/>
              <a:buChar char="Ø"/>
              <a:defRPr/>
            </a:pPr>
            <a:r>
              <a:rPr lang="de-DE" altLang="zh-CN" sz="2400" b="1" dirty="0"/>
              <a:t>Features of diabatic heating in </a:t>
            </a:r>
            <a:r>
              <a:rPr lang="de-DE" altLang="zh-CN" sz="2400" b="1" dirty="0"/>
              <a:t>different </a:t>
            </a:r>
            <a:r>
              <a:rPr lang="de-DE" altLang="zh-CN" sz="2400" b="1" dirty="0"/>
              <a:t>seasons over the Tibetan Plateau </a:t>
            </a:r>
            <a:r>
              <a:rPr lang="de-DE" altLang="zh-CN" sz="2400" b="1" dirty="0"/>
              <a:t>(TP):</a:t>
            </a:r>
          </a:p>
          <a:p>
            <a:pPr>
              <a:defRPr/>
            </a:pPr>
            <a:r>
              <a:rPr lang="de-DE" altLang="zh-CN" sz="2000" b="1" i="1" dirty="0" err="1">
                <a:solidFill>
                  <a:srgbClr val="000090"/>
                </a:solidFill>
              </a:rPr>
              <a:t>Yin</a:t>
            </a:r>
            <a:r>
              <a:rPr lang="de-DE" altLang="zh-CN" sz="2000" b="1" i="1" dirty="0">
                <a:solidFill>
                  <a:srgbClr val="000090"/>
                </a:solidFill>
              </a:rPr>
              <a:t> 1949, </a:t>
            </a:r>
            <a:r>
              <a:rPr lang="de-DE" altLang="zh-CN" sz="2000" b="1" i="1" dirty="0" err="1">
                <a:solidFill>
                  <a:srgbClr val="000090"/>
                </a:solidFill>
              </a:rPr>
              <a:t>Yeh</a:t>
            </a:r>
            <a:r>
              <a:rPr lang="de-DE" altLang="zh-CN" sz="2000" b="1" i="1" dirty="0">
                <a:solidFill>
                  <a:srgbClr val="000090"/>
                </a:solidFill>
              </a:rPr>
              <a:t> 1950, </a:t>
            </a:r>
            <a:r>
              <a:rPr lang="de-DE" altLang="zh-CN" sz="2000" b="1" i="1" dirty="0" err="1">
                <a:solidFill>
                  <a:srgbClr val="000090"/>
                </a:solidFill>
                <a:uFill>
                  <a:solidFill>
                    <a:srgbClr val="800000"/>
                  </a:solidFill>
                </a:uFill>
              </a:rPr>
              <a:t>Flohn</a:t>
            </a:r>
            <a:r>
              <a:rPr lang="de-DE" altLang="zh-CN" sz="2000" b="1" i="1" dirty="0">
                <a:solidFill>
                  <a:srgbClr val="000090"/>
                </a:solidFill>
                <a:uFill>
                  <a:solidFill>
                    <a:srgbClr val="800000"/>
                  </a:solidFill>
                </a:uFill>
              </a:rPr>
              <a:t> 1957, </a:t>
            </a:r>
            <a:r>
              <a:rPr lang="de-DE" altLang="zh-CN" sz="2000" b="1" i="1" dirty="0" err="1">
                <a:solidFill>
                  <a:srgbClr val="000090"/>
                </a:solidFill>
                <a:uFill>
                  <a:solidFill>
                    <a:srgbClr val="800000"/>
                  </a:solidFill>
                </a:uFill>
              </a:rPr>
              <a:t>Yeh</a:t>
            </a:r>
            <a:r>
              <a:rPr lang="de-DE" altLang="zh-CN" sz="2000" b="1" i="1" dirty="0">
                <a:solidFill>
                  <a:srgbClr val="000090"/>
                </a:solidFill>
                <a:uFill>
                  <a:solidFill>
                    <a:srgbClr val="800000"/>
                  </a:solidFill>
                </a:uFill>
              </a:rPr>
              <a:t> et al. 1957</a:t>
            </a:r>
            <a:r>
              <a:rPr lang="de-DE" altLang="zh-CN" sz="2000" b="1" i="1" dirty="0">
                <a:solidFill>
                  <a:srgbClr val="000090"/>
                </a:solidFill>
              </a:rPr>
              <a:t>, Murakami 1958, Koteswaram 1958, and </a:t>
            </a:r>
            <a:r>
              <a:rPr lang="de-DE" altLang="zh-CN" sz="2000" b="1" i="1" dirty="0">
                <a:solidFill>
                  <a:srgbClr val="000090"/>
                </a:solidFill>
              </a:rPr>
              <a:t>Staff Members </a:t>
            </a:r>
            <a:r>
              <a:rPr lang="de-DE" altLang="zh-CN" sz="2000" b="1" i="1" dirty="0">
                <a:solidFill>
                  <a:srgbClr val="000090"/>
                </a:solidFill>
              </a:rPr>
              <a:t>of Academia Sinica 1958; Luo and Yanai 1983;1984; Yanai et al., 1992;1994; Zhao and Chen 2001; </a:t>
            </a:r>
            <a:r>
              <a:rPr lang="de-DE" altLang="zh-CN" sz="2000" b="1" i="1" dirty="0">
                <a:solidFill>
                  <a:srgbClr val="000090"/>
                </a:solidFill>
              </a:rPr>
              <a:t>Duan et al., 2003, 2011; Zhu et al., 2012; .</a:t>
            </a:r>
            <a:r>
              <a:rPr lang="de-DE" altLang="zh-CN" sz="2000" b="1" i="1" dirty="0">
                <a:solidFill>
                  <a:srgbClr val="000090"/>
                </a:solidFill>
              </a:rPr>
              <a:t>.....</a:t>
            </a:r>
          </a:p>
          <a:p>
            <a:pPr>
              <a:defRPr/>
            </a:pPr>
            <a:endParaRPr lang="de-DE" altLang="zh-CN" sz="2000" i="1" dirty="0">
              <a:solidFill>
                <a:srgbClr val="336600"/>
              </a:solidFill>
            </a:endParaRPr>
          </a:p>
          <a:p>
            <a:pPr>
              <a:buClr>
                <a:srgbClr val="FF0000"/>
              </a:buClr>
              <a:buFont typeface="Wingdings" charset="2"/>
              <a:buChar char="Ø"/>
              <a:defRPr/>
            </a:pPr>
            <a:r>
              <a:rPr lang="de-DE" altLang="zh-CN" sz="2400" b="1" dirty="0"/>
              <a:t>Role of </a:t>
            </a:r>
            <a:r>
              <a:rPr lang="de-DE" altLang="zh-CN" sz="2400" b="1" dirty="0"/>
              <a:t>the TP mechanical and thermal </a:t>
            </a:r>
            <a:r>
              <a:rPr lang="de-DE" altLang="zh-CN" sz="2400" b="1" dirty="0"/>
              <a:t>forcings in the formation </a:t>
            </a:r>
            <a:r>
              <a:rPr lang="de-DE" altLang="zh-CN" sz="2400" b="1" dirty="0"/>
              <a:t>of </a:t>
            </a:r>
            <a:r>
              <a:rPr lang="de-DE" altLang="zh-CN" sz="2400" b="1" dirty="0"/>
              <a:t>summer monsoon circulation and weather systems over </a:t>
            </a:r>
            <a:r>
              <a:rPr lang="de-DE" altLang="zh-CN" sz="2400" b="1" dirty="0"/>
              <a:t>East China:</a:t>
            </a:r>
          </a:p>
          <a:p>
            <a:pPr>
              <a:defRPr/>
            </a:pPr>
            <a:r>
              <a:rPr lang="de-DE" altLang="zh-CN" sz="2000" b="1" i="1" dirty="0" err="1">
                <a:solidFill>
                  <a:srgbClr val="000090"/>
                </a:solidFill>
              </a:rPr>
              <a:t>Yeh</a:t>
            </a:r>
            <a:r>
              <a:rPr lang="de-DE" altLang="zh-CN" sz="2000" b="1" i="1" dirty="0">
                <a:solidFill>
                  <a:srgbClr val="000090"/>
                </a:solidFill>
              </a:rPr>
              <a:t> et al. 1957; </a:t>
            </a:r>
            <a:r>
              <a:rPr lang="de-DE" altLang="zh-CN" sz="2000" b="1" i="1" dirty="0" err="1">
                <a:solidFill>
                  <a:srgbClr val="000090"/>
                </a:solidFill>
              </a:rPr>
              <a:t>Flohn</a:t>
            </a:r>
            <a:r>
              <a:rPr lang="de-DE" altLang="zh-CN" sz="2000" b="1" i="1" dirty="0">
                <a:solidFill>
                  <a:srgbClr val="000090"/>
                </a:solidFill>
              </a:rPr>
              <a:t> 1957, 1960; </a:t>
            </a:r>
            <a:r>
              <a:rPr lang="de-DE" altLang="zh-CN" sz="2000" b="1" i="1" dirty="0">
                <a:solidFill>
                  <a:srgbClr val="000090"/>
                </a:solidFill>
                <a:uFill>
                  <a:solidFill>
                    <a:srgbClr val="800000"/>
                  </a:solidFill>
                </a:uFill>
              </a:rPr>
              <a:t>Hahn and </a:t>
            </a:r>
            <a:r>
              <a:rPr lang="de-DE" altLang="zh-CN" sz="2000" b="1" i="1" dirty="0" err="1">
                <a:solidFill>
                  <a:srgbClr val="000090"/>
                </a:solidFill>
                <a:uFill>
                  <a:solidFill>
                    <a:srgbClr val="800000"/>
                  </a:solidFill>
                </a:uFill>
              </a:rPr>
              <a:t>Manabe</a:t>
            </a:r>
            <a:r>
              <a:rPr lang="de-DE" altLang="zh-CN" sz="2000" b="1" i="1" dirty="0">
                <a:solidFill>
                  <a:srgbClr val="000090"/>
                </a:solidFill>
                <a:uFill>
                  <a:solidFill>
                    <a:srgbClr val="800000"/>
                  </a:solidFill>
                </a:uFill>
              </a:rPr>
              <a:t> 1975</a:t>
            </a:r>
            <a:r>
              <a:rPr lang="de-DE" altLang="zh-CN" sz="2000" b="1" i="1" dirty="0">
                <a:solidFill>
                  <a:srgbClr val="000090"/>
                </a:solidFill>
              </a:rPr>
              <a:t>; Tao and Ding 1981; Broccoli and </a:t>
            </a:r>
            <a:r>
              <a:rPr lang="de-DE" altLang="zh-CN" sz="2000" b="1" i="1" dirty="0" err="1">
                <a:solidFill>
                  <a:srgbClr val="000090"/>
                </a:solidFill>
              </a:rPr>
              <a:t>Manabe</a:t>
            </a:r>
            <a:r>
              <a:rPr lang="de-DE" altLang="zh-CN" sz="2000" b="1" i="1" dirty="0">
                <a:solidFill>
                  <a:srgbClr val="000090"/>
                </a:solidFill>
              </a:rPr>
              <a:t> 1992; Li and </a:t>
            </a:r>
            <a:r>
              <a:rPr lang="de-DE" altLang="zh-CN" sz="2000" b="1" i="1" dirty="0" err="1">
                <a:solidFill>
                  <a:srgbClr val="000090"/>
                </a:solidFill>
              </a:rPr>
              <a:t>Yanai</a:t>
            </a:r>
            <a:r>
              <a:rPr lang="de-DE" altLang="zh-CN" sz="2000" b="1" i="1" dirty="0">
                <a:solidFill>
                  <a:srgbClr val="000090"/>
                </a:solidFill>
              </a:rPr>
              <a:t> 1996; </a:t>
            </a:r>
            <a:r>
              <a:rPr lang="de-DE" altLang="zh-CN" sz="2000" b="1" i="1" dirty="0">
                <a:solidFill>
                  <a:srgbClr val="000090"/>
                </a:solidFill>
                <a:uFill>
                  <a:solidFill>
                    <a:srgbClr val="800000"/>
                  </a:solidFill>
                </a:uFill>
              </a:rPr>
              <a:t>Wu et al., 1997; Wu and Zhang 1998</a:t>
            </a:r>
            <a:r>
              <a:rPr lang="de-DE" altLang="zh-CN" sz="2000" b="1" i="1" dirty="0">
                <a:solidFill>
                  <a:srgbClr val="000090"/>
                </a:solidFill>
              </a:rPr>
              <a:t>; </a:t>
            </a:r>
            <a:r>
              <a:rPr lang="en-US" altLang="zh-CN" sz="2000" b="1" i="1" dirty="0">
                <a:solidFill>
                  <a:srgbClr val="000090"/>
                </a:solidFill>
              </a:rPr>
              <a:t>Duan and Wu 2005</a:t>
            </a:r>
            <a:r>
              <a:rPr lang="en-US" altLang="zh-CN" sz="2000" b="1" i="1" dirty="0">
                <a:solidFill>
                  <a:srgbClr val="000090"/>
                </a:solidFill>
              </a:rPr>
              <a:t>; Wu et al., 2012; Liu et al., 2012; </a:t>
            </a:r>
            <a:r>
              <a:rPr lang="de-DE" altLang="zh-CN" sz="2000" b="1" i="1" dirty="0">
                <a:solidFill>
                  <a:srgbClr val="000090"/>
                </a:solidFill>
              </a:rPr>
              <a:t>.</a:t>
            </a:r>
            <a:r>
              <a:rPr lang="de-DE" altLang="zh-CN" sz="2000" b="1" i="1" dirty="0">
                <a:solidFill>
                  <a:srgbClr val="000090"/>
                </a:solidFill>
              </a:rPr>
              <a:t>.....</a:t>
            </a:r>
          </a:p>
          <a:p>
            <a:pPr>
              <a:defRPr/>
            </a:pPr>
            <a:endParaRPr lang="en-US" altLang="zh-CN" sz="2000" i="1" dirty="0">
              <a:solidFill>
                <a:srgbClr val="336600"/>
              </a:solidFill>
            </a:endParaRPr>
          </a:p>
        </p:txBody>
      </p:sp>
      <p:sp>
        <p:nvSpPr>
          <p:cNvPr id="7" name="矩形 3"/>
          <p:cNvSpPr>
            <a:spLocks noChangeArrowheads="1"/>
          </p:cNvSpPr>
          <p:nvPr/>
        </p:nvSpPr>
        <p:spPr bwMode="auto">
          <a:xfrm>
            <a:off x="3071813" y="292100"/>
            <a:ext cx="2844800" cy="708025"/>
          </a:xfrm>
          <a:prstGeom prst="rect">
            <a:avLst/>
          </a:prstGeom>
          <a:noFill/>
          <a:ln w="9525">
            <a:noFill/>
            <a:miter lim="800000"/>
            <a:headEnd/>
            <a:tailEnd/>
          </a:ln>
        </p:spPr>
        <p:txBody>
          <a:bodyPr wrap="none">
            <a:spAutoFit/>
          </a:bodyPr>
          <a:lstStyle/>
          <a:p>
            <a:pPr>
              <a:defRPr/>
            </a:pPr>
            <a:r>
              <a:rPr lang="en-US" altLang="zh-CN" sz="4000" b="1" dirty="0">
                <a:solidFill>
                  <a:srgbClr val="FF0000"/>
                </a:solidFill>
                <a:effectLst>
                  <a:outerShdw blurRad="50800" dist="38100" dir="2700000" algn="tl" rotWithShape="0">
                    <a:srgbClr val="000000">
                      <a:alpha val="43000"/>
                    </a:srgbClr>
                  </a:outerShdw>
                </a:effectLst>
                <a:latin typeface="Calibri" pitchFamily="34" charset="0"/>
              </a:rPr>
              <a:t>Introduction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C:\Documents and Settings\Administrator\Application Data\Tencent\Users\19651734\QQ\WinTemp\RichOle\_E%HLO2Y3[Y5(M~S9QC7%AT.jpg"/>
          <p:cNvPicPr>
            <a:picLocks noChangeAspect="1" noChangeArrowheads="1"/>
          </p:cNvPicPr>
          <p:nvPr/>
        </p:nvPicPr>
        <p:blipFill>
          <a:blip r:embed="rId2"/>
          <a:srcRect/>
          <a:stretch>
            <a:fillRect/>
          </a:stretch>
        </p:blipFill>
        <p:spPr bwMode="auto">
          <a:xfrm>
            <a:off x="1500188" y="428625"/>
            <a:ext cx="6000750" cy="1574800"/>
          </a:xfrm>
          <a:prstGeom prst="rect">
            <a:avLst/>
          </a:prstGeom>
          <a:noFill/>
          <a:ln w="9525">
            <a:noFill/>
            <a:miter lim="800000"/>
            <a:headEnd/>
            <a:tailEnd/>
          </a:ln>
        </p:spPr>
      </p:pic>
      <p:sp>
        <p:nvSpPr>
          <p:cNvPr id="73730" name="TextBox 2"/>
          <p:cNvSpPr txBox="1">
            <a:spLocks noChangeArrowheads="1"/>
          </p:cNvSpPr>
          <p:nvPr/>
        </p:nvSpPr>
        <p:spPr bwMode="auto">
          <a:xfrm>
            <a:off x="0" y="2190750"/>
            <a:ext cx="9144000" cy="4524375"/>
          </a:xfrm>
          <a:prstGeom prst="rect">
            <a:avLst/>
          </a:prstGeom>
          <a:noFill/>
          <a:ln w="9525">
            <a:noFill/>
            <a:miter lim="800000"/>
            <a:headEnd/>
            <a:tailEnd/>
          </a:ln>
        </p:spPr>
        <p:txBody>
          <a:bodyPr>
            <a:spAutoFit/>
          </a:bodyPr>
          <a:lstStyle/>
          <a:p>
            <a:pPr algn="just"/>
            <a:r>
              <a:rPr lang="en-US" altLang="zh-CN"/>
              <a:t>           When we consider the seasonal time scale, the temperature tendency term (A) is negligible, and the transient terms (E and F) are small in summer. The thermodynamic balance is attained mainly by </a:t>
            </a:r>
            <a:r>
              <a:rPr lang="en-US" altLang="zh-CN">
                <a:solidFill>
                  <a:srgbClr val="0000FF"/>
                </a:solidFill>
              </a:rPr>
              <a:t>the diabatic forcing term (B), the vertical temperature advection term (C), and the horizontal advection term (D).</a:t>
            </a:r>
          </a:p>
          <a:p>
            <a:pPr algn="just"/>
            <a:endParaRPr lang="en-US" altLang="zh-CN">
              <a:solidFill>
                <a:srgbClr val="0000FF"/>
              </a:solidFill>
            </a:endParaRPr>
          </a:p>
          <a:p>
            <a:r>
              <a:rPr lang="en-US" altLang="zh-CN"/>
              <a:t>The differences in diabatic heating between CTL03 and ExpS03 are positive over the Huaihe River basin, and differences in horizontal temperature advection are also positive . Therefore, the changes in the B and D terms in the above equation have the</a:t>
            </a:r>
          </a:p>
          <a:p>
            <a:r>
              <a:rPr lang="en-US" altLang="zh-CN"/>
              <a:t>same sign and must be balanced by a change in the vertical advection term (C). As a result, there will be stronger </a:t>
            </a:r>
            <a:r>
              <a:rPr lang="en-US" altLang="zh-CN">
                <a:solidFill>
                  <a:srgbClr val="0000FF"/>
                </a:solidFill>
              </a:rPr>
              <a:t>upward air motion (w&lt;0) </a:t>
            </a:r>
            <a:r>
              <a:rPr lang="en-US" altLang="zh-CN"/>
              <a:t>in the Huaihe River valley </a:t>
            </a:r>
            <a:r>
              <a:rPr lang="en-US" altLang="zh-CN">
                <a:solidFill>
                  <a:srgbClr val="0000FF"/>
                </a:solidFill>
              </a:rPr>
              <a:t>(d</a:t>
            </a:r>
            <a:r>
              <a:rPr lang="el-GR" altLang="zh-CN">
                <a:solidFill>
                  <a:srgbClr val="0000FF"/>
                </a:solidFill>
              </a:rPr>
              <a:t>θ</a:t>
            </a:r>
            <a:r>
              <a:rPr lang="en-US" altLang="zh-CN">
                <a:solidFill>
                  <a:srgbClr val="0000FF"/>
                </a:solidFill>
              </a:rPr>
              <a:t>/dp&lt;0). </a:t>
            </a:r>
            <a:r>
              <a:rPr lang="en-US" altLang="zh-CN"/>
              <a:t>However, the diabatic heating strongly interacts with upward motion, and it is difficult to identify causality between them. Conversely, the horizontal temperature advection is independent of the local diabatic heating, as shown by Sampe and Xie (2010) with a linear baroclinic model, and it is produced by advecting warm air from the TP through the westerly jet stream. </a:t>
            </a:r>
            <a:r>
              <a:rPr lang="en-US" altLang="zh-CN">
                <a:solidFill>
                  <a:srgbClr val="FF0000"/>
                </a:solidFill>
              </a:rPr>
              <a:t>Therefore, the warm advection anomaly originating over the TP intensifies the upward motion substantially over the Huaihe River basin.</a:t>
            </a:r>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Text Box 4"/>
          <p:cNvSpPr txBox="1">
            <a:spLocks noChangeArrowheads="1"/>
          </p:cNvSpPr>
          <p:nvPr/>
        </p:nvSpPr>
        <p:spPr bwMode="auto">
          <a:xfrm>
            <a:off x="1311275" y="1000125"/>
            <a:ext cx="6429375" cy="366713"/>
          </a:xfrm>
          <a:prstGeom prst="rect">
            <a:avLst/>
          </a:prstGeom>
          <a:noFill/>
          <a:ln w="9525">
            <a:noFill/>
            <a:miter lim="800000"/>
            <a:headEnd/>
            <a:tailEnd/>
          </a:ln>
          <a:effectLst/>
        </p:spPr>
        <p:txBody>
          <a:bodyPr>
            <a:spAutoFit/>
          </a:bodyPr>
          <a:lstStyle/>
          <a:p>
            <a:r>
              <a:rPr lang="en-US" altLang="zh-CN"/>
              <a:t>SH was calculated by the bulk aerodynamic method</a:t>
            </a:r>
            <a:endParaRPr lang="zh-CN" altLang="en-US"/>
          </a:p>
        </p:txBody>
      </p:sp>
      <p:pic>
        <p:nvPicPr>
          <p:cNvPr id="83973" name="Picture 5" descr="3E7J6PW792UIOUFX7K6V(DN"/>
          <p:cNvPicPr>
            <a:picLocks noChangeAspect="1" noChangeArrowheads="1"/>
          </p:cNvPicPr>
          <p:nvPr/>
        </p:nvPicPr>
        <p:blipFill>
          <a:blip r:embed="rId2"/>
          <a:srcRect/>
          <a:stretch>
            <a:fillRect/>
          </a:stretch>
        </p:blipFill>
        <p:spPr bwMode="auto">
          <a:xfrm>
            <a:off x="1547813" y="1557338"/>
            <a:ext cx="5143500" cy="309562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C:\Documents and Settings\Administrator\Application Data\Tencent\Users\19651734\QQ\WinTemp\RichOle\)S))LCL]WJ1)P(B{}]JO8(5.jpg"/>
          <p:cNvPicPr>
            <a:picLocks noChangeAspect="1" noChangeArrowheads="1"/>
          </p:cNvPicPr>
          <p:nvPr/>
        </p:nvPicPr>
        <p:blipFill>
          <a:blip r:embed="rId2"/>
          <a:srcRect/>
          <a:stretch>
            <a:fillRect/>
          </a:stretch>
        </p:blipFill>
        <p:spPr bwMode="auto">
          <a:xfrm>
            <a:off x="500063" y="142875"/>
            <a:ext cx="8191500" cy="6143625"/>
          </a:xfrm>
          <a:prstGeom prst="rect">
            <a:avLst/>
          </a:prstGeom>
          <a:noFill/>
          <a:ln w="9525">
            <a:noFill/>
            <a:miter lim="800000"/>
            <a:headEnd/>
            <a:tailEnd/>
          </a:ln>
        </p:spPr>
      </p:pic>
      <p:sp>
        <p:nvSpPr>
          <p:cNvPr id="74754" name="Text Box 11"/>
          <p:cNvSpPr txBox="1">
            <a:spLocks noChangeArrowheads="1"/>
          </p:cNvSpPr>
          <p:nvPr/>
        </p:nvSpPr>
        <p:spPr bwMode="auto">
          <a:xfrm>
            <a:off x="6000750" y="6450013"/>
            <a:ext cx="2954338" cy="338137"/>
          </a:xfrm>
          <a:prstGeom prst="rect">
            <a:avLst/>
          </a:prstGeom>
          <a:noFill/>
          <a:ln w="9525">
            <a:noFill/>
            <a:miter lim="800000"/>
            <a:headEnd/>
            <a:tailEnd/>
          </a:ln>
        </p:spPr>
        <p:txBody>
          <a:bodyPr>
            <a:spAutoFit/>
          </a:bodyPr>
          <a:lstStyle/>
          <a:p>
            <a:pPr>
              <a:spcBef>
                <a:spcPct val="50000"/>
              </a:spcBef>
            </a:pPr>
            <a:r>
              <a:rPr lang="en-US" altLang="zh-CN" sz="1600" b="1" i="1">
                <a:latin typeface="Times New Roman" pitchFamily="18" charset="0"/>
                <a:cs typeface="Times New Roman" pitchFamily="18" charset="0"/>
              </a:rPr>
              <a:t>Sampe and Xie, 2010, J. Climate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3"/>
          <p:cNvSpPr txBox="1">
            <a:spLocks noChangeArrowheads="1"/>
          </p:cNvSpPr>
          <p:nvPr/>
        </p:nvSpPr>
        <p:spPr bwMode="auto">
          <a:xfrm>
            <a:off x="285750" y="571500"/>
            <a:ext cx="3832225" cy="400050"/>
          </a:xfrm>
          <a:prstGeom prst="rect">
            <a:avLst/>
          </a:prstGeom>
          <a:noFill/>
          <a:ln w="9525">
            <a:noFill/>
            <a:miter lim="800000"/>
            <a:headEnd/>
            <a:tailEnd/>
          </a:ln>
        </p:spPr>
        <p:txBody>
          <a:bodyPr wrap="none">
            <a:spAutoFit/>
          </a:bodyPr>
          <a:lstStyle/>
          <a:p>
            <a:r>
              <a:rPr lang="en-US" altLang="zh-CN" sz="2000" b="1">
                <a:latin typeface="Calibri" pitchFamily="34" charset="0"/>
              </a:rPr>
              <a:t>Spring SH over the TP (73-station):</a:t>
            </a:r>
            <a:endParaRPr lang="zh-CN" altLang="en-US" sz="2000" b="1">
              <a:latin typeface="Calibri" pitchFamily="34" charset="0"/>
            </a:endParaRPr>
          </a:p>
        </p:txBody>
      </p:sp>
      <p:sp>
        <p:nvSpPr>
          <p:cNvPr id="75778" name="TextBox 4"/>
          <p:cNvSpPr txBox="1">
            <a:spLocks noChangeArrowheads="1"/>
          </p:cNvSpPr>
          <p:nvPr/>
        </p:nvSpPr>
        <p:spPr bwMode="auto">
          <a:xfrm>
            <a:off x="228600" y="1447800"/>
            <a:ext cx="4667250" cy="584200"/>
          </a:xfrm>
          <a:prstGeom prst="rect">
            <a:avLst/>
          </a:prstGeom>
          <a:noFill/>
          <a:ln w="9525">
            <a:noFill/>
            <a:miter lim="800000"/>
            <a:headEnd/>
            <a:tailEnd/>
          </a:ln>
        </p:spPr>
        <p:txBody>
          <a:bodyPr wrap="none">
            <a:spAutoFit/>
          </a:bodyPr>
          <a:lstStyle/>
          <a:p>
            <a:r>
              <a:rPr lang="en-US" altLang="zh-CN" sz="1600" b="1">
                <a:solidFill>
                  <a:srgbClr val="FF0000"/>
                </a:solidFill>
                <a:latin typeface="Calibri" pitchFamily="34" charset="0"/>
              </a:rPr>
              <a:t>Strong cases (S): </a:t>
            </a:r>
            <a:r>
              <a:rPr lang="en-US" altLang="zh-CN" sz="1600" b="1">
                <a:latin typeface="Calibri" pitchFamily="34" charset="0"/>
              </a:rPr>
              <a:t>1980, 1987, 1991, 1995, 2003</a:t>
            </a:r>
          </a:p>
          <a:p>
            <a:r>
              <a:rPr lang="en-US" altLang="zh-CN" sz="1600" b="1">
                <a:solidFill>
                  <a:srgbClr val="0000FF"/>
                </a:solidFill>
                <a:latin typeface="Calibri" pitchFamily="34" charset="0"/>
              </a:rPr>
              <a:t>Weak cases (W): </a:t>
            </a:r>
            <a:r>
              <a:rPr lang="en-US" altLang="zh-CN" sz="1600" b="1">
                <a:latin typeface="Calibri" pitchFamily="34" charset="0"/>
              </a:rPr>
              <a:t>1981, 1985, 1997, 2001, 2005</a:t>
            </a:r>
            <a:endParaRPr lang="zh-CN" altLang="en-US" sz="1600" b="1">
              <a:latin typeface="Calibri" pitchFamily="34" charset="0"/>
            </a:endParaRPr>
          </a:p>
        </p:txBody>
      </p:sp>
      <p:sp>
        <p:nvSpPr>
          <p:cNvPr id="45060" name="TextBox 6"/>
          <p:cNvSpPr txBox="1">
            <a:spLocks noChangeArrowheads="1"/>
          </p:cNvSpPr>
          <p:nvPr/>
        </p:nvSpPr>
        <p:spPr bwMode="auto">
          <a:xfrm>
            <a:off x="4786313" y="3527425"/>
            <a:ext cx="4214812" cy="3140075"/>
          </a:xfrm>
          <a:prstGeom prst="rect">
            <a:avLst/>
          </a:prstGeom>
          <a:noFill/>
          <a:ln w="15875">
            <a:solidFill>
              <a:schemeClr val="accent1"/>
            </a:solidFill>
            <a:miter lim="800000"/>
            <a:headEnd/>
            <a:tailEnd/>
          </a:ln>
        </p:spPr>
        <p:txBody>
          <a:bodyPr>
            <a:spAutoFit/>
          </a:bodyPr>
          <a:lstStyle/>
          <a:p>
            <a:pPr>
              <a:defRPr/>
            </a:pPr>
            <a:r>
              <a:rPr lang="en-US" altLang="zh-CN" b="1" dirty="0">
                <a:solidFill>
                  <a:srgbClr val="0000FF"/>
                </a:solidFill>
                <a:latin typeface="Calibri" pitchFamily="34" charset="0"/>
              </a:rPr>
              <a:t>Simulation period: </a:t>
            </a:r>
            <a:r>
              <a:rPr lang="en-US" altLang="zh-CN" b="1" dirty="0">
                <a:latin typeface="Calibri" pitchFamily="34" charset="0"/>
              </a:rPr>
              <a:t>29 years:1980-2008 (02-20-00 ~ 08-31-18 very year)</a:t>
            </a:r>
          </a:p>
          <a:p>
            <a:pPr>
              <a:defRPr/>
            </a:pPr>
            <a:endParaRPr lang="en-US" altLang="zh-CN" b="1" dirty="0">
              <a:solidFill>
                <a:srgbClr val="FF0000"/>
              </a:solidFill>
              <a:latin typeface="Calibri" pitchFamily="34" charset="0"/>
            </a:endParaRPr>
          </a:p>
          <a:p>
            <a:pPr>
              <a:defRPr/>
            </a:pPr>
            <a:r>
              <a:rPr lang="en-US" altLang="zh-CN" b="1" dirty="0">
                <a:solidFill>
                  <a:srgbClr val="0000FF"/>
                </a:solidFill>
                <a:latin typeface="Calibri" pitchFamily="34" charset="0"/>
              </a:rPr>
              <a:t>Horizontal resolution: </a:t>
            </a:r>
            <a:r>
              <a:rPr lang="en-US" altLang="zh-CN" b="1" dirty="0">
                <a:latin typeface="Calibri" pitchFamily="34" charset="0"/>
              </a:rPr>
              <a:t>30km</a:t>
            </a:r>
          </a:p>
          <a:p>
            <a:pPr>
              <a:defRPr/>
            </a:pPr>
            <a:endParaRPr lang="en-US" altLang="zh-CN" b="1" dirty="0">
              <a:latin typeface="Calibri" pitchFamily="34" charset="0"/>
            </a:endParaRPr>
          </a:p>
          <a:p>
            <a:pPr>
              <a:defRPr/>
            </a:pPr>
            <a:r>
              <a:rPr lang="en-US" altLang="zh-CN" b="1" dirty="0">
                <a:solidFill>
                  <a:srgbClr val="0000FF"/>
                </a:solidFill>
                <a:latin typeface="Calibri" pitchFamily="34" charset="0"/>
              </a:rPr>
              <a:t>Physical schemes: </a:t>
            </a:r>
            <a:r>
              <a:rPr lang="en-US" altLang="zh-CN" b="1" dirty="0">
                <a:latin typeface="Calibri" pitchFamily="34" charset="0"/>
              </a:rPr>
              <a:t>Sameas the former, except the cumulus convection (KF here</a:t>
            </a:r>
            <a:r>
              <a:rPr lang="en-US" altLang="zh-CN" b="1" dirty="0">
                <a:latin typeface="Calibri" pitchFamily="34" charset="0"/>
              </a:rPr>
              <a:t>)</a:t>
            </a:r>
          </a:p>
          <a:p>
            <a:pPr>
              <a:defRPr/>
            </a:pPr>
            <a:endParaRPr lang="en-US" altLang="zh-CN" b="1" dirty="0">
              <a:solidFill>
                <a:srgbClr val="0000FF"/>
              </a:solidFill>
              <a:latin typeface="Calibri" pitchFamily="34" charset="0"/>
            </a:endParaRPr>
          </a:p>
          <a:p>
            <a:pPr>
              <a:defRPr/>
            </a:pPr>
            <a:r>
              <a:rPr lang="en-US" altLang="zh-CN" b="1" dirty="0">
                <a:solidFill>
                  <a:srgbClr val="0000FF"/>
                </a:solidFill>
                <a:latin typeface="+mn-lt"/>
              </a:rPr>
              <a:t>Forcing data: </a:t>
            </a:r>
            <a:r>
              <a:rPr lang="en-US" altLang="zh-CN" b="1" dirty="0">
                <a:latin typeface="+mn-lt"/>
              </a:rPr>
              <a:t>ERA-Interim (0.75*0.75)</a:t>
            </a:r>
            <a:endParaRPr lang="zh-CN" altLang="en-US" b="1" dirty="0">
              <a:latin typeface="+mn-lt"/>
            </a:endParaRPr>
          </a:p>
          <a:p>
            <a:pPr>
              <a:defRPr/>
            </a:pPr>
            <a:endParaRPr lang="en-US" altLang="zh-CN" b="1" dirty="0">
              <a:latin typeface="Calibri" pitchFamily="34" charset="0"/>
            </a:endParaRPr>
          </a:p>
          <a:p>
            <a:pPr>
              <a:defRPr/>
            </a:pPr>
            <a:endParaRPr lang="en-US" altLang="zh-CN" b="1" dirty="0">
              <a:latin typeface="Calibri" pitchFamily="34" charset="0"/>
            </a:endParaRPr>
          </a:p>
        </p:txBody>
      </p:sp>
      <p:pic>
        <p:nvPicPr>
          <p:cNvPr id="75780" name="图片 8" descr="domain.png"/>
          <p:cNvPicPr>
            <a:picLocks noChangeAspect="1"/>
          </p:cNvPicPr>
          <p:nvPr/>
        </p:nvPicPr>
        <p:blipFill>
          <a:blip r:embed="rId3"/>
          <a:srcRect/>
          <a:stretch>
            <a:fillRect/>
          </a:stretch>
        </p:blipFill>
        <p:spPr bwMode="auto">
          <a:xfrm>
            <a:off x="71438" y="3208338"/>
            <a:ext cx="4357687" cy="3363912"/>
          </a:xfrm>
          <a:prstGeom prst="rect">
            <a:avLst/>
          </a:prstGeom>
          <a:noFill/>
          <a:ln w="9525">
            <a:noFill/>
            <a:miter lim="800000"/>
            <a:headEnd/>
            <a:tailEnd/>
          </a:ln>
        </p:spPr>
      </p:pic>
      <p:pic>
        <p:nvPicPr>
          <p:cNvPr id="75781" name="图片 6" descr="SH-OBS-t.png"/>
          <p:cNvPicPr>
            <a:picLocks noChangeAspect="1"/>
          </p:cNvPicPr>
          <p:nvPr/>
        </p:nvPicPr>
        <p:blipFill>
          <a:blip r:embed="rId4"/>
          <a:srcRect/>
          <a:stretch>
            <a:fillRect/>
          </a:stretch>
        </p:blipFill>
        <p:spPr bwMode="auto">
          <a:xfrm>
            <a:off x="4518025" y="214313"/>
            <a:ext cx="4483100" cy="302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图片 14" descr="q1-diff-wrf.png"/>
          <p:cNvPicPr>
            <a:picLocks noChangeAspect="1"/>
          </p:cNvPicPr>
          <p:nvPr/>
        </p:nvPicPr>
        <p:blipFill>
          <a:blip r:embed="rId3"/>
          <a:srcRect/>
          <a:stretch>
            <a:fillRect/>
          </a:stretch>
        </p:blipFill>
        <p:spPr bwMode="auto">
          <a:xfrm>
            <a:off x="2197100" y="1214438"/>
            <a:ext cx="6518275" cy="3279775"/>
          </a:xfrm>
          <a:prstGeom prst="rect">
            <a:avLst/>
          </a:prstGeom>
          <a:noFill/>
          <a:ln w="9525">
            <a:noFill/>
            <a:miter lim="800000"/>
            <a:headEnd/>
            <a:tailEnd/>
          </a:ln>
        </p:spPr>
      </p:pic>
      <p:sp>
        <p:nvSpPr>
          <p:cNvPr id="77826" name="TextBox 2"/>
          <p:cNvSpPr txBox="1">
            <a:spLocks noChangeArrowheads="1"/>
          </p:cNvSpPr>
          <p:nvPr/>
        </p:nvSpPr>
        <p:spPr bwMode="auto">
          <a:xfrm>
            <a:off x="0" y="1285875"/>
            <a:ext cx="2786063" cy="584200"/>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Diabatic heating Q1 </a:t>
            </a:r>
            <a:r>
              <a:rPr lang="en-US" altLang="zh-CN" sz="1600" b="1">
                <a:solidFill>
                  <a:srgbClr val="0000FF"/>
                </a:solidFill>
                <a:latin typeface="Calibri" pitchFamily="34" charset="0"/>
              </a:rPr>
              <a:t>(S-W) </a:t>
            </a:r>
          </a:p>
          <a:p>
            <a:pPr marL="342900" indent="-342900"/>
            <a:r>
              <a:rPr lang="en-US" altLang="zh-CN" sz="1600" b="1">
                <a:latin typeface="Calibri" pitchFamily="34" charset="0"/>
              </a:rPr>
              <a:t>(30-36N)</a:t>
            </a:r>
            <a:endParaRPr lang="zh-CN" altLang="en-US" sz="1600" b="1">
              <a:latin typeface="Calibri" pitchFamily="34" charset="0"/>
            </a:endParaRPr>
          </a:p>
        </p:txBody>
      </p:sp>
      <p:sp>
        <p:nvSpPr>
          <p:cNvPr id="77827" name="TextBox 4"/>
          <p:cNvSpPr txBox="1">
            <a:spLocks noChangeArrowheads="1"/>
          </p:cNvSpPr>
          <p:nvPr/>
        </p:nvSpPr>
        <p:spPr bwMode="auto">
          <a:xfrm>
            <a:off x="3571875" y="876300"/>
            <a:ext cx="857250" cy="338138"/>
          </a:xfrm>
          <a:prstGeom prst="rect">
            <a:avLst/>
          </a:prstGeom>
          <a:noFill/>
          <a:ln w="9525">
            <a:noFill/>
            <a:miter lim="800000"/>
            <a:headEnd/>
            <a:tailEnd/>
          </a:ln>
        </p:spPr>
        <p:txBody>
          <a:bodyPr>
            <a:spAutoFit/>
          </a:bodyPr>
          <a:lstStyle/>
          <a:p>
            <a:r>
              <a:rPr lang="en-US" altLang="zh-CN" sz="1600" b="1">
                <a:latin typeface="Calibri" pitchFamily="34" charset="0"/>
              </a:rPr>
              <a:t>Spring</a:t>
            </a:r>
            <a:endParaRPr lang="zh-CN" altLang="en-US" sz="1600" b="1">
              <a:latin typeface="Calibri" pitchFamily="34" charset="0"/>
            </a:endParaRPr>
          </a:p>
        </p:txBody>
      </p:sp>
      <p:sp>
        <p:nvSpPr>
          <p:cNvPr id="77828" name="TextBox 5"/>
          <p:cNvSpPr txBox="1">
            <a:spLocks noChangeArrowheads="1"/>
          </p:cNvSpPr>
          <p:nvPr/>
        </p:nvSpPr>
        <p:spPr bwMode="auto">
          <a:xfrm>
            <a:off x="6715125" y="876300"/>
            <a:ext cx="1071563" cy="338138"/>
          </a:xfrm>
          <a:prstGeom prst="rect">
            <a:avLst/>
          </a:prstGeom>
          <a:noFill/>
          <a:ln w="9525">
            <a:noFill/>
            <a:miter lim="800000"/>
            <a:headEnd/>
            <a:tailEnd/>
          </a:ln>
        </p:spPr>
        <p:txBody>
          <a:bodyPr>
            <a:spAutoFit/>
          </a:bodyPr>
          <a:lstStyle/>
          <a:p>
            <a:r>
              <a:rPr lang="en-US" altLang="zh-CN" sz="1600" b="1">
                <a:latin typeface="Calibri" pitchFamily="34" charset="0"/>
              </a:rPr>
              <a:t>Summer</a:t>
            </a:r>
            <a:endParaRPr lang="zh-CN" altLang="en-US" sz="1600" b="1">
              <a:latin typeface="Calibri" pitchFamily="34" charset="0"/>
            </a:endParaRPr>
          </a:p>
        </p:txBody>
      </p:sp>
      <p:sp>
        <p:nvSpPr>
          <p:cNvPr id="51205" name="矩形 6"/>
          <p:cNvSpPr>
            <a:spLocks noChangeArrowheads="1"/>
          </p:cNvSpPr>
          <p:nvPr/>
        </p:nvSpPr>
        <p:spPr bwMode="auto">
          <a:xfrm>
            <a:off x="71438" y="100013"/>
            <a:ext cx="9072562" cy="830262"/>
          </a:xfrm>
          <a:prstGeom prst="rect">
            <a:avLst/>
          </a:prstGeom>
          <a:noFill/>
          <a:ln w="9525">
            <a:noFill/>
            <a:miter lim="800000"/>
            <a:headEnd/>
            <a:tailEnd/>
          </a:ln>
        </p:spPr>
        <p:txBody>
          <a:bodyPr>
            <a:spAutoFit/>
          </a:bodyPr>
          <a:lstStyle/>
          <a:p>
            <a:pPr>
              <a:defRPr/>
            </a:pPr>
            <a:r>
              <a:rPr lang="en-US" altLang="zh-CN" sz="2400" b="1" dirty="0">
                <a:solidFill>
                  <a:srgbClr val="FF0000"/>
                </a:solidFill>
                <a:effectLst>
                  <a:outerShdw blurRad="50800" dist="38100" dir="2700000" algn="tl" rotWithShape="0">
                    <a:srgbClr val="000000">
                      <a:alpha val="43000"/>
                    </a:srgbClr>
                  </a:outerShdw>
                </a:effectLst>
                <a:latin typeface="Times New Roman"/>
              </a:rPr>
              <a:t>Discussion: other factors contributing to the </a:t>
            </a:r>
            <a:r>
              <a:rPr lang="en-US" altLang="zh-CN" sz="2400" b="1" dirty="0" err="1">
                <a:solidFill>
                  <a:srgbClr val="FF0000"/>
                </a:solidFill>
                <a:effectLst>
                  <a:outerShdw blurRad="50800" dist="38100" dir="2700000" algn="tl" rotWithShape="0">
                    <a:srgbClr val="000000">
                      <a:alpha val="43000"/>
                    </a:srgbClr>
                  </a:outerShdw>
                </a:effectLst>
                <a:latin typeface="Times New Roman"/>
              </a:rPr>
              <a:t>interannual</a:t>
            </a:r>
            <a:r>
              <a:rPr lang="en-US" altLang="zh-CN" sz="2400" b="1" dirty="0">
                <a:solidFill>
                  <a:srgbClr val="FF0000"/>
                </a:solidFill>
                <a:effectLst>
                  <a:outerShdw blurRad="50800" dist="38100" dir="2700000" algn="tl" rotWithShape="0">
                    <a:srgbClr val="000000">
                      <a:alpha val="43000"/>
                    </a:srgbClr>
                  </a:outerShdw>
                </a:effectLst>
                <a:latin typeface="Times New Roman"/>
              </a:rPr>
              <a:t> variability of EASM should be taken into account in future ! </a:t>
            </a:r>
            <a:endParaRPr lang="zh-CN" altLang="en-US" sz="2400" b="1" dirty="0">
              <a:solidFill>
                <a:srgbClr val="FF0000"/>
              </a:solidFill>
              <a:effectLst>
                <a:outerShdw blurRad="50800" dist="38100" dir="2700000" algn="tl" rotWithShape="0">
                  <a:srgbClr val="000000">
                    <a:alpha val="43000"/>
                  </a:srgbClr>
                </a:outerShdw>
              </a:effectLst>
              <a:latin typeface="Times New Roman"/>
            </a:endParaRPr>
          </a:p>
        </p:txBody>
      </p:sp>
      <p:sp>
        <p:nvSpPr>
          <p:cNvPr id="9" name="椭圆 8"/>
          <p:cNvSpPr/>
          <p:nvPr/>
        </p:nvSpPr>
        <p:spPr>
          <a:xfrm>
            <a:off x="6572250" y="2286000"/>
            <a:ext cx="642938" cy="714375"/>
          </a:xfrm>
          <a:prstGeom prst="ellipse">
            <a:avLst/>
          </a:prstGeom>
          <a:no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椭圆 9"/>
          <p:cNvSpPr/>
          <p:nvPr/>
        </p:nvSpPr>
        <p:spPr>
          <a:xfrm>
            <a:off x="7215188" y="1857375"/>
            <a:ext cx="919162" cy="857250"/>
          </a:xfrm>
          <a:prstGeom prst="ellipse">
            <a:avLst/>
          </a:prstGeom>
          <a:no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7832" name="图片 10" descr="rain-diff-wrf-jja.png"/>
          <p:cNvPicPr>
            <a:picLocks noChangeAspect="1"/>
          </p:cNvPicPr>
          <p:nvPr/>
        </p:nvPicPr>
        <p:blipFill>
          <a:blip r:embed="rId4"/>
          <a:srcRect/>
          <a:stretch>
            <a:fillRect/>
          </a:stretch>
        </p:blipFill>
        <p:spPr bwMode="auto">
          <a:xfrm>
            <a:off x="6072188" y="4929188"/>
            <a:ext cx="2989262" cy="1643062"/>
          </a:xfrm>
          <a:prstGeom prst="rect">
            <a:avLst/>
          </a:prstGeom>
          <a:noFill/>
          <a:ln w="9525">
            <a:noFill/>
            <a:miter lim="800000"/>
            <a:headEnd/>
            <a:tailEnd/>
          </a:ln>
        </p:spPr>
      </p:pic>
      <p:pic>
        <p:nvPicPr>
          <p:cNvPr id="77833" name="图片 11" descr="Rain-diff-obs-jja.png"/>
          <p:cNvPicPr>
            <a:picLocks noChangeAspect="1"/>
          </p:cNvPicPr>
          <p:nvPr/>
        </p:nvPicPr>
        <p:blipFill>
          <a:blip r:embed="rId5"/>
          <a:srcRect/>
          <a:stretch>
            <a:fillRect/>
          </a:stretch>
        </p:blipFill>
        <p:spPr bwMode="auto">
          <a:xfrm>
            <a:off x="2928938" y="4929188"/>
            <a:ext cx="3005137" cy="1643062"/>
          </a:xfrm>
          <a:prstGeom prst="rect">
            <a:avLst/>
          </a:prstGeom>
          <a:noFill/>
          <a:ln w="9525">
            <a:noFill/>
            <a:miter lim="800000"/>
            <a:headEnd/>
            <a:tailEnd/>
          </a:ln>
        </p:spPr>
      </p:pic>
      <p:sp>
        <p:nvSpPr>
          <p:cNvPr id="77834" name="TextBox 12"/>
          <p:cNvSpPr txBox="1">
            <a:spLocks noChangeArrowheads="1"/>
          </p:cNvSpPr>
          <p:nvPr/>
        </p:nvSpPr>
        <p:spPr bwMode="auto">
          <a:xfrm>
            <a:off x="71438" y="5072063"/>
            <a:ext cx="3052762" cy="338137"/>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Summer precipitation </a:t>
            </a:r>
            <a:r>
              <a:rPr lang="en-US" altLang="zh-CN" sz="1600" b="1">
                <a:solidFill>
                  <a:srgbClr val="0000FF"/>
                </a:solidFill>
                <a:latin typeface="Calibri" pitchFamily="34" charset="0"/>
              </a:rPr>
              <a:t>(S-W) </a:t>
            </a:r>
          </a:p>
        </p:txBody>
      </p:sp>
      <p:sp>
        <p:nvSpPr>
          <p:cNvPr id="77835" name="TextBox 13"/>
          <p:cNvSpPr txBox="1">
            <a:spLocks noChangeArrowheads="1"/>
          </p:cNvSpPr>
          <p:nvPr/>
        </p:nvSpPr>
        <p:spPr bwMode="auto">
          <a:xfrm>
            <a:off x="3214688" y="5572125"/>
            <a:ext cx="714375" cy="338138"/>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OBS</a:t>
            </a:r>
            <a:endParaRPr lang="en-US" altLang="zh-CN" sz="1600" b="1">
              <a:solidFill>
                <a:srgbClr val="0000FF"/>
              </a:solidFill>
              <a:latin typeface="Calibri" pitchFamily="34" charset="0"/>
            </a:endParaRPr>
          </a:p>
        </p:txBody>
      </p:sp>
      <p:sp>
        <p:nvSpPr>
          <p:cNvPr id="77836" name="TextBox 14"/>
          <p:cNvSpPr txBox="1">
            <a:spLocks noChangeArrowheads="1"/>
          </p:cNvSpPr>
          <p:nvPr/>
        </p:nvSpPr>
        <p:spPr bwMode="auto">
          <a:xfrm>
            <a:off x="6357938" y="5572125"/>
            <a:ext cx="714375" cy="338138"/>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WRF</a:t>
            </a:r>
          </a:p>
        </p:txBody>
      </p:sp>
      <p:cxnSp>
        <p:nvCxnSpPr>
          <p:cNvPr id="16" name="直接连接符 15"/>
          <p:cNvCxnSpPr/>
          <p:nvPr/>
        </p:nvCxnSpPr>
        <p:spPr>
          <a:xfrm>
            <a:off x="142875" y="4643438"/>
            <a:ext cx="8786813" cy="1587"/>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a"/>
          <p:cNvPicPr>
            <a:picLocks noChangeAspect="1" noChangeArrowheads="1"/>
          </p:cNvPicPr>
          <p:nvPr/>
        </p:nvPicPr>
        <p:blipFill>
          <a:blip r:embed="rId3"/>
          <a:srcRect/>
          <a:stretch>
            <a:fillRect/>
          </a:stretch>
        </p:blipFill>
        <p:spPr bwMode="auto">
          <a:xfrm>
            <a:off x="0" y="1671638"/>
            <a:ext cx="9144000" cy="5772150"/>
          </a:xfrm>
          <a:prstGeom prst="rect">
            <a:avLst/>
          </a:prstGeom>
          <a:noFill/>
          <a:ln w="9525">
            <a:noFill/>
            <a:miter lim="800000"/>
            <a:headEnd/>
            <a:tailEnd/>
          </a:ln>
        </p:spPr>
      </p:pic>
      <p:sp>
        <p:nvSpPr>
          <p:cNvPr id="4" name="右箭头 3"/>
          <p:cNvSpPr>
            <a:spLocks noChangeArrowheads="1"/>
          </p:cNvSpPr>
          <p:nvPr/>
        </p:nvSpPr>
        <p:spPr bwMode="auto">
          <a:xfrm>
            <a:off x="34925" y="3646488"/>
            <a:ext cx="360363" cy="214312"/>
          </a:xfrm>
          <a:prstGeom prst="rightArrow">
            <a:avLst>
              <a:gd name="adj1" fmla="val 50000"/>
              <a:gd name="adj2" fmla="val 50001"/>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32" name="任意多边形 31"/>
          <p:cNvSpPr>
            <a:spLocks/>
          </p:cNvSpPr>
          <p:nvPr/>
        </p:nvSpPr>
        <p:spPr bwMode="auto">
          <a:xfrm rot="543356">
            <a:off x="1795463" y="2997200"/>
            <a:ext cx="630237" cy="782638"/>
          </a:xfrm>
          <a:custGeom>
            <a:avLst/>
            <a:gdLst>
              <a:gd name="T0" fmla="*/ 7444 w 537633"/>
              <a:gd name="T1" fmla="*/ 534935 h 628649"/>
              <a:gd name="T2" fmla="*/ 200981 w 537633"/>
              <a:gd name="T3" fmla="*/ 440069 h 628649"/>
              <a:gd name="T4" fmla="*/ 454069 w 537633"/>
              <a:gd name="T5" fmla="*/ 171284 h 628649"/>
              <a:gd name="T6" fmla="*/ 349856 w 537633"/>
              <a:gd name="T7" fmla="*/ 108041 h 628649"/>
              <a:gd name="T8" fmla="*/ 588056 w 537633"/>
              <a:gd name="T9" fmla="*/ 13175 h 628649"/>
              <a:gd name="T10" fmla="*/ 602944 w 537633"/>
              <a:gd name="T11" fmla="*/ 187095 h 628649"/>
              <a:gd name="T12" fmla="*/ 483844 w 537633"/>
              <a:gd name="T13" fmla="*/ 171284 h 628649"/>
              <a:gd name="T14" fmla="*/ 260531 w 537633"/>
              <a:gd name="T15" fmla="*/ 724666 h 628649"/>
              <a:gd name="T16" fmla="*/ 245644 w 537633"/>
              <a:gd name="T17" fmla="*/ 519124 h 628649"/>
              <a:gd name="T18" fmla="*/ 7444 w 537633"/>
              <a:gd name="T19" fmla="*/ 534935 h 628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7633" h="628649">
                <a:moveTo>
                  <a:pt x="6350" y="429683"/>
                </a:moveTo>
                <a:cubicBezTo>
                  <a:pt x="0" y="419100"/>
                  <a:pt x="107950" y="402166"/>
                  <a:pt x="171450" y="353483"/>
                </a:cubicBezTo>
                <a:cubicBezTo>
                  <a:pt x="234950" y="304800"/>
                  <a:pt x="366183" y="182033"/>
                  <a:pt x="387350" y="137583"/>
                </a:cubicBezTo>
                <a:cubicBezTo>
                  <a:pt x="408517" y="93133"/>
                  <a:pt x="279400" y="107949"/>
                  <a:pt x="298450" y="86783"/>
                </a:cubicBezTo>
                <a:cubicBezTo>
                  <a:pt x="317500" y="65617"/>
                  <a:pt x="465667" y="0"/>
                  <a:pt x="501650" y="10583"/>
                </a:cubicBezTo>
                <a:cubicBezTo>
                  <a:pt x="537633" y="21166"/>
                  <a:pt x="529167" y="129116"/>
                  <a:pt x="514350" y="150283"/>
                </a:cubicBezTo>
                <a:cubicBezTo>
                  <a:pt x="499533" y="171450"/>
                  <a:pt x="461433" y="65616"/>
                  <a:pt x="412750" y="137583"/>
                </a:cubicBezTo>
                <a:cubicBezTo>
                  <a:pt x="364067" y="209550"/>
                  <a:pt x="256117" y="535517"/>
                  <a:pt x="222250" y="582083"/>
                </a:cubicBezTo>
                <a:cubicBezTo>
                  <a:pt x="188383" y="628649"/>
                  <a:pt x="245533" y="438150"/>
                  <a:pt x="209550" y="416983"/>
                </a:cubicBezTo>
                <a:cubicBezTo>
                  <a:pt x="173567" y="395816"/>
                  <a:pt x="12700" y="440266"/>
                  <a:pt x="6350" y="429683"/>
                </a:cubicBezTo>
                <a:close/>
              </a:path>
            </a:pathLst>
          </a:custGeom>
          <a:solidFill>
            <a:srgbClr val="FFFFFF"/>
          </a:solidFill>
          <a:ln w="22225" cap="flat" cmpd="sng">
            <a:solidFill>
              <a:srgbClr val="0066FF"/>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p>
        </p:txBody>
      </p:sp>
      <p:sp>
        <p:nvSpPr>
          <p:cNvPr id="14" name="右箭头 13"/>
          <p:cNvSpPr>
            <a:spLocks noChangeArrowheads="1"/>
          </p:cNvSpPr>
          <p:nvPr/>
        </p:nvSpPr>
        <p:spPr bwMode="auto">
          <a:xfrm rot="-1237854">
            <a:off x="3067050" y="2551113"/>
            <a:ext cx="419100" cy="109537"/>
          </a:xfrm>
          <a:prstGeom prst="rightArrow">
            <a:avLst>
              <a:gd name="adj1" fmla="val 50000"/>
              <a:gd name="adj2" fmla="val 50005"/>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15" name="任意多边形 14"/>
          <p:cNvSpPr>
            <a:spLocks/>
          </p:cNvSpPr>
          <p:nvPr/>
        </p:nvSpPr>
        <p:spPr bwMode="auto">
          <a:xfrm rot="4971543">
            <a:off x="1804194" y="3666331"/>
            <a:ext cx="630238" cy="784225"/>
          </a:xfrm>
          <a:custGeom>
            <a:avLst/>
            <a:gdLst>
              <a:gd name="T0" fmla="*/ 7444 w 537633"/>
              <a:gd name="T1" fmla="*/ 536019 h 628649"/>
              <a:gd name="T2" fmla="*/ 200982 w 537633"/>
              <a:gd name="T3" fmla="*/ 440962 h 628649"/>
              <a:gd name="T4" fmla="*/ 454069 w 537633"/>
              <a:gd name="T5" fmla="*/ 171632 h 628649"/>
              <a:gd name="T6" fmla="*/ 349857 w 537633"/>
              <a:gd name="T7" fmla="*/ 108260 h 628649"/>
              <a:gd name="T8" fmla="*/ 588057 w 537633"/>
              <a:gd name="T9" fmla="*/ 13202 h 628649"/>
              <a:gd name="T10" fmla="*/ 602944 w 537633"/>
              <a:gd name="T11" fmla="*/ 187475 h 628649"/>
              <a:gd name="T12" fmla="*/ 483844 w 537633"/>
              <a:gd name="T13" fmla="*/ 171632 h 628649"/>
              <a:gd name="T14" fmla="*/ 260532 w 537633"/>
              <a:gd name="T15" fmla="*/ 726135 h 628649"/>
              <a:gd name="T16" fmla="*/ 245644 w 537633"/>
              <a:gd name="T17" fmla="*/ 520177 h 628649"/>
              <a:gd name="T18" fmla="*/ 7444 w 537633"/>
              <a:gd name="T19" fmla="*/ 536019 h 628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7633" h="628649">
                <a:moveTo>
                  <a:pt x="6350" y="429683"/>
                </a:moveTo>
                <a:cubicBezTo>
                  <a:pt x="0" y="419100"/>
                  <a:pt x="107950" y="402166"/>
                  <a:pt x="171450" y="353483"/>
                </a:cubicBezTo>
                <a:cubicBezTo>
                  <a:pt x="234950" y="304800"/>
                  <a:pt x="366183" y="182033"/>
                  <a:pt x="387350" y="137583"/>
                </a:cubicBezTo>
                <a:cubicBezTo>
                  <a:pt x="408517" y="93133"/>
                  <a:pt x="279400" y="107949"/>
                  <a:pt x="298450" y="86783"/>
                </a:cubicBezTo>
                <a:cubicBezTo>
                  <a:pt x="317500" y="65617"/>
                  <a:pt x="465667" y="0"/>
                  <a:pt x="501650" y="10583"/>
                </a:cubicBezTo>
                <a:cubicBezTo>
                  <a:pt x="537633" y="21166"/>
                  <a:pt x="529167" y="129116"/>
                  <a:pt x="514350" y="150283"/>
                </a:cubicBezTo>
                <a:cubicBezTo>
                  <a:pt x="499533" y="171450"/>
                  <a:pt x="461433" y="65616"/>
                  <a:pt x="412750" y="137583"/>
                </a:cubicBezTo>
                <a:cubicBezTo>
                  <a:pt x="364067" y="209550"/>
                  <a:pt x="256117" y="535517"/>
                  <a:pt x="222250" y="582083"/>
                </a:cubicBezTo>
                <a:cubicBezTo>
                  <a:pt x="188383" y="628649"/>
                  <a:pt x="245533" y="438150"/>
                  <a:pt x="209550" y="416983"/>
                </a:cubicBezTo>
                <a:cubicBezTo>
                  <a:pt x="173567" y="395816"/>
                  <a:pt x="12700" y="440266"/>
                  <a:pt x="6350" y="429683"/>
                </a:cubicBezTo>
                <a:close/>
              </a:path>
            </a:pathLst>
          </a:custGeom>
          <a:solidFill>
            <a:schemeClr val="bg1"/>
          </a:solidFill>
          <a:ln w="22225" cap="flat" cmpd="sng">
            <a:solidFill>
              <a:srgbClr val="0066FF"/>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p>
        </p:txBody>
      </p:sp>
      <p:sp>
        <p:nvSpPr>
          <p:cNvPr id="22" name="右箭头 21"/>
          <p:cNvSpPr>
            <a:spLocks noChangeArrowheads="1"/>
          </p:cNvSpPr>
          <p:nvPr/>
        </p:nvSpPr>
        <p:spPr bwMode="auto">
          <a:xfrm>
            <a:off x="466725" y="3627438"/>
            <a:ext cx="360363" cy="214312"/>
          </a:xfrm>
          <a:prstGeom prst="rightArrow">
            <a:avLst>
              <a:gd name="adj1" fmla="val 50000"/>
              <a:gd name="adj2" fmla="val 50001"/>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23" name="右箭头 22"/>
          <p:cNvSpPr>
            <a:spLocks noChangeArrowheads="1"/>
          </p:cNvSpPr>
          <p:nvPr/>
        </p:nvSpPr>
        <p:spPr bwMode="auto">
          <a:xfrm>
            <a:off x="900113" y="3627438"/>
            <a:ext cx="360362" cy="214312"/>
          </a:xfrm>
          <a:prstGeom prst="rightArrow">
            <a:avLst>
              <a:gd name="adj1" fmla="val 50000"/>
              <a:gd name="adj2" fmla="val 50001"/>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24" name="右箭头 23"/>
          <p:cNvSpPr>
            <a:spLocks noChangeArrowheads="1"/>
          </p:cNvSpPr>
          <p:nvPr/>
        </p:nvSpPr>
        <p:spPr bwMode="auto">
          <a:xfrm>
            <a:off x="1331913" y="3627438"/>
            <a:ext cx="360362" cy="214312"/>
          </a:xfrm>
          <a:prstGeom prst="rightArrow">
            <a:avLst>
              <a:gd name="adj1" fmla="val 50000"/>
              <a:gd name="adj2" fmla="val 50001"/>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28" name="右箭头 27"/>
          <p:cNvSpPr>
            <a:spLocks noChangeArrowheads="1"/>
          </p:cNvSpPr>
          <p:nvPr/>
        </p:nvSpPr>
        <p:spPr bwMode="auto">
          <a:xfrm rot="-523581">
            <a:off x="3786188" y="2406650"/>
            <a:ext cx="417512" cy="109538"/>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29" name="右箭头 28"/>
          <p:cNvSpPr>
            <a:spLocks noChangeArrowheads="1"/>
          </p:cNvSpPr>
          <p:nvPr/>
        </p:nvSpPr>
        <p:spPr bwMode="auto">
          <a:xfrm>
            <a:off x="4579938" y="2365375"/>
            <a:ext cx="417512" cy="109538"/>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30" name="右箭头 29"/>
          <p:cNvSpPr>
            <a:spLocks noChangeArrowheads="1"/>
          </p:cNvSpPr>
          <p:nvPr/>
        </p:nvSpPr>
        <p:spPr bwMode="auto">
          <a:xfrm rot="1698314">
            <a:off x="5449888" y="2566988"/>
            <a:ext cx="417512" cy="109537"/>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31" name="右箭头 30"/>
          <p:cNvSpPr>
            <a:spLocks noChangeArrowheads="1"/>
          </p:cNvSpPr>
          <p:nvPr/>
        </p:nvSpPr>
        <p:spPr bwMode="auto">
          <a:xfrm rot="1424632">
            <a:off x="2778125" y="4518025"/>
            <a:ext cx="417513" cy="109538"/>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35" name="右箭头 34"/>
          <p:cNvSpPr>
            <a:spLocks noChangeArrowheads="1"/>
          </p:cNvSpPr>
          <p:nvPr/>
        </p:nvSpPr>
        <p:spPr bwMode="auto">
          <a:xfrm rot="862837">
            <a:off x="3573463" y="4878388"/>
            <a:ext cx="417512" cy="109537"/>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36" name="右箭头 35"/>
          <p:cNvSpPr>
            <a:spLocks noChangeArrowheads="1"/>
          </p:cNvSpPr>
          <p:nvPr/>
        </p:nvSpPr>
        <p:spPr bwMode="auto">
          <a:xfrm rot="186255">
            <a:off x="4432300" y="5078413"/>
            <a:ext cx="419100" cy="109537"/>
          </a:xfrm>
          <a:prstGeom prst="rightArrow">
            <a:avLst>
              <a:gd name="adj1" fmla="val 50000"/>
              <a:gd name="adj2" fmla="val 50005"/>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grpSp>
        <p:nvGrpSpPr>
          <p:cNvPr id="2" name="组合 25"/>
          <p:cNvGrpSpPr>
            <a:grpSpLocks/>
          </p:cNvGrpSpPr>
          <p:nvPr/>
        </p:nvGrpSpPr>
        <p:grpSpPr bwMode="auto">
          <a:xfrm>
            <a:off x="7883525" y="3843338"/>
            <a:ext cx="865188" cy="214312"/>
            <a:chOff x="6660232" y="4005263"/>
            <a:chExt cx="864418" cy="214312"/>
          </a:xfrm>
        </p:grpSpPr>
        <p:sp>
          <p:nvSpPr>
            <p:cNvPr id="20" name="右箭头 19"/>
            <p:cNvSpPr>
              <a:spLocks noChangeArrowheads="1"/>
            </p:cNvSpPr>
            <p:nvPr/>
          </p:nvSpPr>
          <p:spPr bwMode="auto">
            <a:xfrm>
              <a:off x="6660232" y="4005263"/>
              <a:ext cx="360042" cy="214312"/>
            </a:xfrm>
            <a:prstGeom prst="rightArrow">
              <a:avLst>
                <a:gd name="adj1" fmla="val 50000"/>
                <a:gd name="adj2" fmla="val 50003"/>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sp>
          <p:nvSpPr>
            <p:cNvPr id="21" name="右箭头 20"/>
            <p:cNvSpPr>
              <a:spLocks noChangeArrowheads="1"/>
            </p:cNvSpPr>
            <p:nvPr/>
          </p:nvSpPr>
          <p:spPr bwMode="auto">
            <a:xfrm>
              <a:off x="7164608" y="4005263"/>
              <a:ext cx="360042" cy="214312"/>
            </a:xfrm>
            <a:prstGeom prst="rightArrow">
              <a:avLst>
                <a:gd name="adj1" fmla="val 50000"/>
                <a:gd name="adj2" fmla="val 50003"/>
              </a:avLst>
            </a:prstGeom>
            <a:solidFill>
              <a:schemeClr val="bg1"/>
            </a:solidFill>
            <a:ln w="4445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grpSp>
      <p:pic>
        <p:nvPicPr>
          <p:cNvPr id="3" name="图片 2" descr="Untitled副本.png"/>
          <p:cNvPicPr>
            <a:picLocks noChangeAspect="1"/>
          </p:cNvPicPr>
          <p:nvPr/>
        </p:nvPicPr>
        <p:blipFill>
          <a:blip r:embed="rId4"/>
          <a:srcRect l="16537" t="16676" r="30701" b="36629"/>
          <a:stretch>
            <a:fillRect/>
          </a:stretch>
        </p:blipFill>
        <p:spPr bwMode="auto">
          <a:xfrm>
            <a:off x="1781175" y="2114550"/>
            <a:ext cx="4519613" cy="3240088"/>
          </a:xfrm>
          <a:prstGeom prst="rect">
            <a:avLst/>
          </a:prstGeom>
          <a:noFill/>
          <a:ln w="9525">
            <a:noFill/>
            <a:miter lim="800000"/>
            <a:headEnd/>
            <a:tailEnd/>
          </a:ln>
        </p:spPr>
      </p:pic>
      <p:grpSp>
        <p:nvGrpSpPr>
          <p:cNvPr id="5" name="组合 70"/>
          <p:cNvGrpSpPr>
            <a:grpSpLocks/>
          </p:cNvGrpSpPr>
          <p:nvPr/>
        </p:nvGrpSpPr>
        <p:grpSpPr bwMode="auto">
          <a:xfrm>
            <a:off x="1187450" y="2563813"/>
            <a:ext cx="6480175" cy="1728787"/>
            <a:chOff x="3059832" y="44624"/>
            <a:chExt cx="6524116" cy="1728192"/>
          </a:xfrm>
        </p:grpSpPr>
        <p:sp>
          <p:nvSpPr>
            <p:cNvPr id="67" name="平行四边形 66"/>
            <p:cNvSpPr/>
            <p:nvPr/>
          </p:nvSpPr>
          <p:spPr bwMode="auto">
            <a:xfrm>
              <a:off x="3059832" y="116036"/>
              <a:ext cx="6354700" cy="1656780"/>
            </a:xfrm>
            <a:prstGeom prst="parallelogram">
              <a:avLst>
                <a:gd name="adj" fmla="val 73012"/>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charset="0"/>
              </a:endParaRPr>
            </a:p>
          </p:txBody>
        </p:sp>
        <p:sp>
          <p:nvSpPr>
            <p:cNvPr id="79917" name="TextBox 70"/>
            <p:cNvSpPr txBox="1">
              <a:spLocks noChangeArrowheads="1"/>
            </p:cNvSpPr>
            <p:nvPr/>
          </p:nvSpPr>
          <p:spPr bwMode="auto">
            <a:xfrm>
              <a:off x="8316416" y="44624"/>
              <a:ext cx="1267532" cy="381345"/>
            </a:xfrm>
            <a:prstGeom prst="rect">
              <a:avLst/>
            </a:prstGeom>
            <a:noFill/>
            <a:ln w="9525">
              <a:noFill/>
              <a:miter lim="800000"/>
              <a:headEnd/>
              <a:tailEnd/>
            </a:ln>
          </p:spPr>
          <p:txBody>
            <a:bodyPr>
              <a:spAutoFit/>
            </a:bodyPr>
            <a:lstStyle/>
            <a:p>
              <a:r>
                <a:rPr lang="en-US" altLang="zh-CN" b="1" i="1"/>
                <a:t>500hPa</a:t>
              </a:r>
              <a:endParaRPr lang="zh-CN" altLang="en-US" b="1" i="1"/>
            </a:p>
          </p:txBody>
        </p:sp>
      </p:grpSp>
      <p:sp>
        <p:nvSpPr>
          <p:cNvPr id="44" name="任意多边形 43"/>
          <p:cNvSpPr>
            <a:spLocks/>
          </p:cNvSpPr>
          <p:nvPr/>
        </p:nvSpPr>
        <p:spPr bwMode="auto">
          <a:xfrm>
            <a:off x="1804988" y="3122613"/>
            <a:ext cx="1120775" cy="690562"/>
          </a:xfrm>
          <a:custGeom>
            <a:avLst/>
            <a:gdLst>
              <a:gd name="T0" fmla="*/ 61441 w 1119716"/>
              <a:gd name="T1" fmla="*/ 518519 h 611717"/>
              <a:gd name="T2" fmla="*/ 315681 w 1119716"/>
              <a:gd name="T3" fmla="*/ 518519 h 611717"/>
              <a:gd name="T4" fmla="*/ 671618 w 1119716"/>
              <a:gd name="T5" fmla="*/ 160096 h 611717"/>
              <a:gd name="T6" fmla="*/ 951282 w 1119716"/>
              <a:gd name="T7" fmla="*/ 102748 h 611717"/>
              <a:gd name="T8" fmla="*/ 989418 w 1119716"/>
              <a:gd name="T9" fmla="*/ 2390 h 611717"/>
              <a:gd name="T10" fmla="*/ 1116538 w 1119716"/>
              <a:gd name="T11" fmla="*/ 117085 h 611717"/>
              <a:gd name="T12" fmla="*/ 1014842 w 1119716"/>
              <a:gd name="T13" fmla="*/ 246117 h 611717"/>
              <a:gd name="T14" fmla="*/ 1014842 w 1119716"/>
              <a:gd name="T15" fmla="*/ 145759 h 611717"/>
              <a:gd name="T16" fmla="*/ 747890 w 1119716"/>
              <a:gd name="T17" fmla="*/ 231781 h 611717"/>
              <a:gd name="T18" fmla="*/ 366529 w 1119716"/>
              <a:gd name="T19" fmla="*/ 618877 h 611717"/>
              <a:gd name="T20" fmla="*/ 36017 w 1119716"/>
              <a:gd name="T21" fmla="*/ 661888 h 611717"/>
              <a:gd name="T22" fmla="*/ 150425 w 1119716"/>
              <a:gd name="T23" fmla="*/ 604541 h 611717"/>
              <a:gd name="T24" fmla="*/ 61441 w 1119716"/>
              <a:gd name="T25" fmla="*/ 518519 h 6117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9716" h="611717">
                <a:moveTo>
                  <a:pt x="61383" y="459317"/>
                </a:moveTo>
                <a:cubicBezTo>
                  <a:pt x="88900" y="446617"/>
                  <a:pt x="213783" y="512234"/>
                  <a:pt x="315383" y="459317"/>
                </a:cubicBezTo>
                <a:cubicBezTo>
                  <a:pt x="416983" y="406400"/>
                  <a:pt x="565150" y="203200"/>
                  <a:pt x="670983" y="141817"/>
                </a:cubicBezTo>
                <a:cubicBezTo>
                  <a:pt x="776816" y="80434"/>
                  <a:pt x="897466" y="114300"/>
                  <a:pt x="950383" y="91017"/>
                </a:cubicBezTo>
                <a:cubicBezTo>
                  <a:pt x="1003300" y="67734"/>
                  <a:pt x="960966" y="0"/>
                  <a:pt x="988483" y="2117"/>
                </a:cubicBezTo>
                <a:cubicBezTo>
                  <a:pt x="1016000" y="4234"/>
                  <a:pt x="1111250" y="67734"/>
                  <a:pt x="1115483" y="103717"/>
                </a:cubicBezTo>
                <a:cubicBezTo>
                  <a:pt x="1119716" y="139700"/>
                  <a:pt x="1030816" y="213784"/>
                  <a:pt x="1013883" y="218017"/>
                </a:cubicBezTo>
                <a:cubicBezTo>
                  <a:pt x="996950" y="222250"/>
                  <a:pt x="1058333" y="131234"/>
                  <a:pt x="1013883" y="129117"/>
                </a:cubicBezTo>
                <a:cubicBezTo>
                  <a:pt x="969433" y="127000"/>
                  <a:pt x="855133" y="135467"/>
                  <a:pt x="747183" y="205317"/>
                </a:cubicBezTo>
                <a:cubicBezTo>
                  <a:pt x="639233" y="275167"/>
                  <a:pt x="484716" y="484717"/>
                  <a:pt x="366183" y="548217"/>
                </a:cubicBezTo>
                <a:cubicBezTo>
                  <a:pt x="247650" y="611717"/>
                  <a:pt x="71966" y="588434"/>
                  <a:pt x="35983" y="586317"/>
                </a:cubicBezTo>
                <a:cubicBezTo>
                  <a:pt x="0" y="584200"/>
                  <a:pt x="143933" y="552450"/>
                  <a:pt x="150283" y="535517"/>
                </a:cubicBezTo>
                <a:cubicBezTo>
                  <a:pt x="156633" y="518584"/>
                  <a:pt x="33866" y="472017"/>
                  <a:pt x="61383" y="459317"/>
                </a:cubicBezTo>
                <a:close/>
              </a:path>
            </a:pathLst>
          </a:custGeom>
          <a:solidFill>
            <a:srgbClr val="FFFFFF"/>
          </a:solidFill>
          <a:ln w="31750" cap="flat" cmpd="sng">
            <a:solidFill>
              <a:srgbClr val="FF0000"/>
            </a:solidFill>
            <a:prstDash val="solid"/>
            <a:round/>
            <a:headEnd/>
            <a:tailEnd/>
          </a:ln>
          <a:effectLst>
            <a:outerShdw blurRad="63500" dist="23000" dir="5400000" rotWithShape="0">
              <a:srgbClr val="000000">
                <a:alpha val="34999"/>
              </a:srgbClr>
            </a:outerShdw>
          </a:effectLst>
        </p:spPr>
        <p:txBody>
          <a:bodyPr anchor="ctr"/>
          <a:lstStyle/>
          <a:p>
            <a:pPr>
              <a:defRPr/>
            </a:pPr>
            <a:endParaRPr lang="en-US"/>
          </a:p>
        </p:txBody>
      </p:sp>
      <p:sp>
        <p:nvSpPr>
          <p:cNvPr id="37" name="右箭头 36"/>
          <p:cNvSpPr>
            <a:spLocks noChangeArrowheads="1"/>
          </p:cNvSpPr>
          <p:nvPr/>
        </p:nvSpPr>
        <p:spPr bwMode="auto">
          <a:xfrm rot="-1028913">
            <a:off x="5443538" y="4983163"/>
            <a:ext cx="417512" cy="109537"/>
          </a:xfrm>
          <a:prstGeom prst="rightArrow">
            <a:avLst>
              <a:gd name="adj1" fmla="val 50000"/>
              <a:gd name="adj2" fmla="val 49992"/>
            </a:avLst>
          </a:prstGeom>
          <a:solidFill>
            <a:schemeClr val="bg1"/>
          </a:solidFill>
          <a:ln w="38100">
            <a:solidFill>
              <a:srgbClr val="0066FF"/>
            </a:solidFill>
            <a:miter lim="800000"/>
            <a:headEnd/>
            <a:tailEnd/>
          </a:ln>
          <a:effectLst>
            <a:outerShdw blurRad="63500" dist="23000" dir="5400000" rotWithShape="0">
              <a:srgbClr val="000000">
                <a:alpha val="34999"/>
              </a:srgbClr>
            </a:outerShdw>
          </a:effectLst>
        </p:spPr>
        <p:txBody>
          <a:bodyPr anchor="ctr"/>
          <a:lstStyle/>
          <a:p>
            <a:pPr algn="ctr">
              <a:defRPr/>
            </a:pPr>
            <a:endParaRPr lang="zh-CN" altLang="en-US">
              <a:solidFill>
                <a:srgbClr val="FFFFFF"/>
              </a:solidFill>
            </a:endParaRPr>
          </a:p>
        </p:txBody>
      </p:sp>
      <p:grpSp>
        <p:nvGrpSpPr>
          <p:cNvPr id="6" name="组合 79"/>
          <p:cNvGrpSpPr>
            <a:grpSpLocks/>
          </p:cNvGrpSpPr>
          <p:nvPr/>
        </p:nvGrpSpPr>
        <p:grpSpPr bwMode="auto">
          <a:xfrm>
            <a:off x="1835150" y="847725"/>
            <a:ext cx="6515100" cy="1628775"/>
            <a:chOff x="1763688" y="-99392"/>
            <a:chExt cx="6515685" cy="1728192"/>
          </a:xfrm>
        </p:grpSpPr>
        <p:sp>
          <p:nvSpPr>
            <p:cNvPr id="77" name="平行四边形 76"/>
            <p:cNvSpPr/>
            <p:nvPr/>
          </p:nvSpPr>
          <p:spPr bwMode="auto">
            <a:xfrm>
              <a:off x="1763688" y="-12"/>
              <a:ext cx="6312467" cy="1628812"/>
            </a:xfrm>
            <a:prstGeom prst="parallelogram">
              <a:avLst>
                <a:gd name="adj" fmla="val 73012"/>
              </a:avLst>
            </a:prstGeom>
            <a:solidFill>
              <a:srgbClr val="0099C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Arial" charset="0"/>
              </a:endParaRPr>
            </a:p>
          </p:txBody>
        </p:sp>
        <p:sp>
          <p:nvSpPr>
            <p:cNvPr id="79915" name="TextBox 70"/>
            <p:cNvSpPr txBox="1">
              <a:spLocks noChangeArrowheads="1"/>
            </p:cNvSpPr>
            <p:nvPr/>
          </p:nvSpPr>
          <p:spPr bwMode="auto">
            <a:xfrm>
              <a:off x="7020272" y="-99392"/>
              <a:ext cx="1259101" cy="381345"/>
            </a:xfrm>
            <a:prstGeom prst="rect">
              <a:avLst/>
            </a:prstGeom>
            <a:noFill/>
            <a:ln w="9525">
              <a:noFill/>
              <a:miter lim="800000"/>
              <a:headEnd/>
              <a:tailEnd/>
            </a:ln>
          </p:spPr>
          <p:txBody>
            <a:bodyPr>
              <a:spAutoFit/>
            </a:bodyPr>
            <a:lstStyle/>
            <a:p>
              <a:r>
                <a:rPr lang="en-US" altLang="zh-CN" b="1" i="1"/>
                <a:t>200hPa</a:t>
              </a:r>
              <a:endParaRPr lang="zh-CN" altLang="en-US" b="1" i="1"/>
            </a:p>
          </p:txBody>
        </p:sp>
      </p:grpSp>
      <p:sp>
        <p:nvSpPr>
          <p:cNvPr id="110" name="云形 109"/>
          <p:cNvSpPr/>
          <p:nvPr/>
        </p:nvSpPr>
        <p:spPr>
          <a:xfrm>
            <a:off x="7092280" y="2852936"/>
            <a:ext cx="504056" cy="1656184"/>
          </a:xfrm>
          <a:prstGeom prst="cloud">
            <a:avLst/>
          </a:prstGeom>
          <a:solidFill>
            <a:schemeClr val="bg1"/>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云形 110"/>
          <p:cNvSpPr/>
          <p:nvPr/>
        </p:nvSpPr>
        <p:spPr>
          <a:xfrm>
            <a:off x="7596336" y="2564904"/>
            <a:ext cx="720080" cy="2232248"/>
          </a:xfrm>
          <a:prstGeom prst="cloud">
            <a:avLst/>
          </a:prstGeom>
          <a:solidFill>
            <a:schemeClr val="bg1"/>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AutoShape 32"/>
          <p:cNvSpPr>
            <a:spLocks noChangeArrowheads="1"/>
          </p:cNvSpPr>
          <p:nvPr/>
        </p:nvSpPr>
        <p:spPr bwMode="auto">
          <a:xfrm>
            <a:off x="6877050" y="2278063"/>
            <a:ext cx="1511300" cy="574675"/>
          </a:xfrm>
          <a:prstGeom prst="cloudCallout">
            <a:avLst>
              <a:gd name="adj1" fmla="val -6931"/>
              <a:gd name="adj2" fmla="val 18282"/>
            </a:avLst>
          </a:prstGeom>
          <a:gradFill rotWithShape="1">
            <a:gsLst>
              <a:gs pos="0">
                <a:srgbClr val="767676"/>
              </a:gs>
              <a:gs pos="100000">
                <a:srgbClr val="FFFFFF"/>
              </a:gs>
            </a:gsLst>
            <a:lin ang="5400000" scaled="1"/>
          </a:gradFill>
          <a:ln w="9525">
            <a:noFill/>
            <a:round/>
            <a:headEnd/>
            <a:tailEnd/>
          </a:ln>
        </p:spPr>
        <p:txBody>
          <a:bodyPr/>
          <a:lstStyle/>
          <a:p>
            <a:pPr algn="ctr">
              <a:spcBef>
                <a:spcPct val="50000"/>
              </a:spcBef>
            </a:pPr>
            <a:endParaRPr kumimoji="1" lang="zh-CN" altLang="en-US" sz="2400">
              <a:latin typeface="Times New Roman" pitchFamily="18" charset="0"/>
            </a:endParaRPr>
          </a:p>
        </p:txBody>
      </p:sp>
      <p:sp>
        <p:nvSpPr>
          <p:cNvPr id="113" name="二十四角星 112"/>
          <p:cNvSpPr>
            <a:spLocks noChangeArrowheads="1"/>
          </p:cNvSpPr>
          <p:nvPr/>
        </p:nvSpPr>
        <p:spPr bwMode="auto">
          <a:xfrm>
            <a:off x="3348038" y="3338513"/>
            <a:ext cx="792162" cy="720725"/>
          </a:xfrm>
          <a:prstGeom prst="star24">
            <a:avLst>
              <a:gd name="adj" fmla="val 35537"/>
            </a:avLst>
          </a:prstGeom>
          <a:gradFill rotWithShape="1">
            <a:gsLst>
              <a:gs pos="0">
                <a:srgbClr val="CCCCFF"/>
              </a:gs>
              <a:gs pos="17999">
                <a:srgbClr val="99CCFF"/>
              </a:gs>
              <a:gs pos="36000">
                <a:srgbClr val="9966FF"/>
              </a:gs>
              <a:gs pos="61000">
                <a:srgbClr val="CC99FF"/>
              </a:gs>
              <a:gs pos="82001">
                <a:srgbClr val="99CCFF"/>
              </a:gs>
              <a:gs pos="100000">
                <a:srgbClr val="CCCCFF"/>
              </a:gs>
            </a:gsLst>
            <a:lin ang="16200000"/>
          </a:gra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r>
              <a:rPr lang="en-US" altLang="zh-CN" sz="2800" b="1">
                <a:latin typeface="幼圆" pitchFamily="49" charset="-122"/>
                <a:ea typeface="幼圆" pitchFamily="49" charset="-122"/>
              </a:rPr>
              <a:t>V</a:t>
            </a:r>
            <a:endParaRPr lang="zh-CN" altLang="en-US" sz="2800" b="1">
              <a:latin typeface="幼圆" pitchFamily="49" charset="-122"/>
              <a:ea typeface="幼圆" pitchFamily="49" charset="-122"/>
            </a:endParaRPr>
          </a:p>
        </p:txBody>
      </p:sp>
      <p:sp>
        <p:nvSpPr>
          <p:cNvPr id="114" name="二十四角星 113"/>
          <p:cNvSpPr>
            <a:spLocks noChangeArrowheads="1"/>
          </p:cNvSpPr>
          <p:nvPr/>
        </p:nvSpPr>
        <p:spPr bwMode="auto">
          <a:xfrm>
            <a:off x="3500438" y="3490913"/>
            <a:ext cx="792162" cy="720725"/>
          </a:xfrm>
          <a:prstGeom prst="star24">
            <a:avLst>
              <a:gd name="adj" fmla="val 35537"/>
            </a:avLst>
          </a:prstGeom>
          <a:gradFill rotWithShape="1">
            <a:gsLst>
              <a:gs pos="0">
                <a:srgbClr val="CCCCFF"/>
              </a:gs>
              <a:gs pos="17999">
                <a:srgbClr val="99CCFF"/>
              </a:gs>
              <a:gs pos="36000">
                <a:srgbClr val="9966FF"/>
              </a:gs>
              <a:gs pos="61000">
                <a:srgbClr val="CC99FF"/>
              </a:gs>
              <a:gs pos="82001">
                <a:srgbClr val="99CCFF"/>
              </a:gs>
              <a:gs pos="100000">
                <a:srgbClr val="CCCCFF"/>
              </a:gs>
            </a:gsLst>
            <a:lin ang="16200000"/>
          </a:gra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r>
              <a:rPr lang="en-US" altLang="zh-CN" sz="2800" b="1">
                <a:latin typeface="幼圆" pitchFamily="49" charset="-122"/>
                <a:ea typeface="幼圆" pitchFamily="49" charset="-122"/>
              </a:rPr>
              <a:t>V</a:t>
            </a:r>
            <a:endParaRPr lang="zh-CN" altLang="en-US" sz="2800" b="1">
              <a:latin typeface="幼圆" pitchFamily="49" charset="-122"/>
              <a:ea typeface="幼圆" pitchFamily="49" charset="-122"/>
            </a:endParaRPr>
          </a:p>
        </p:txBody>
      </p:sp>
      <p:sp>
        <p:nvSpPr>
          <p:cNvPr id="115" name="二十四角星 114"/>
          <p:cNvSpPr>
            <a:spLocks noChangeArrowheads="1"/>
          </p:cNvSpPr>
          <p:nvPr/>
        </p:nvSpPr>
        <p:spPr bwMode="auto">
          <a:xfrm>
            <a:off x="3492500" y="3267075"/>
            <a:ext cx="792163" cy="720725"/>
          </a:xfrm>
          <a:prstGeom prst="star24">
            <a:avLst>
              <a:gd name="adj" fmla="val 35537"/>
            </a:avLst>
          </a:prstGeom>
          <a:gradFill rotWithShape="1">
            <a:gsLst>
              <a:gs pos="0">
                <a:srgbClr val="CCCCFF"/>
              </a:gs>
              <a:gs pos="17999">
                <a:srgbClr val="99CCFF"/>
              </a:gs>
              <a:gs pos="36000">
                <a:srgbClr val="9966FF"/>
              </a:gs>
              <a:gs pos="61000">
                <a:srgbClr val="CC99FF"/>
              </a:gs>
              <a:gs pos="82001">
                <a:srgbClr val="99CCFF"/>
              </a:gs>
              <a:gs pos="100000">
                <a:srgbClr val="CCCCFF"/>
              </a:gs>
            </a:gsLst>
            <a:lin ang="16200000"/>
          </a:gra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lgn="ctr">
              <a:defRPr/>
            </a:pPr>
            <a:r>
              <a:rPr lang="en-US" altLang="zh-CN" sz="2800" b="1">
                <a:latin typeface="幼圆" pitchFamily="49" charset="-122"/>
                <a:ea typeface="幼圆" pitchFamily="49" charset="-122"/>
              </a:rPr>
              <a:t>V</a:t>
            </a:r>
            <a:endParaRPr lang="zh-CN" altLang="en-US" sz="2800" b="1">
              <a:latin typeface="幼圆" pitchFamily="49" charset="-122"/>
              <a:ea typeface="幼圆" pitchFamily="49" charset="-122"/>
            </a:endParaRPr>
          </a:p>
        </p:txBody>
      </p:sp>
      <p:grpSp>
        <p:nvGrpSpPr>
          <p:cNvPr id="7" name="组合 68"/>
          <p:cNvGrpSpPr>
            <a:grpSpLocks/>
          </p:cNvGrpSpPr>
          <p:nvPr/>
        </p:nvGrpSpPr>
        <p:grpSpPr bwMode="auto">
          <a:xfrm>
            <a:off x="2843213" y="2635250"/>
            <a:ext cx="3311525" cy="1514475"/>
            <a:chOff x="2916238" y="1698625"/>
            <a:chExt cx="3311525" cy="1514475"/>
          </a:xfrm>
        </p:grpSpPr>
        <p:grpSp>
          <p:nvGrpSpPr>
            <p:cNvPr id="79907" name="Group 23"/>
            <p:cNvGrpSpPr>
              <a:grpSpLocks/>
            </p:cNvGrpSpPr>
            <p:nvPr/>
          </p:nvGrpSpPr>
          <p:grpSpPr bwMode="auto">
            <a:xfrm>
              <a:off x="2916238" y="1986548"/>
              <a:ext cx="3306330" cy="1093679"/>
              <a:chOff x="2275" y="614"/>
              <a:chExt cx="1665" cy="253"/>
            </a:xfrm>
          </p:grpSpPr>
          <p:sp>
            <p:nvSpPr>
              <p:cNvPr id="79911" name="Freeform 24"/>
              <p:cNvSpPr>
                <a:spLocks noChangeAspect="1"/>
              </p:cNvSpPr>
              <p:nvPr/>
            </p:nvSpPr>
            <p:spPr bwMode="auto">
              <a:xfrm>
                <a:off x="2275" y="755"/>
                <a:ext cx="387" cy="92"/>
              </a:xfrm>
              <a:custGeom>
                <a:avLst/>
                <a:gdLst>
                  <a:gd name="T0" fmla="*/ 21594 w 301"/>
                  <a:gd name="T1" fmla="*/ 0 h 209"/>
                  <a:gd name="T2" fmla="*/ 14225 w 301"/>
                  <a:gd name="T3" fmla="*/ 0 h 209"/>
                  <a:gd name="T4" fmla="*/ 7768 w 301"/>
                  <a:gd name="T5" fmla="*/ 0 h 209"/>
                  <a:gd name="T6" fmla="*/ 3331 w 301"/>
                  <a:gd name="T7" fmla="*/ 0 h 209"/>
                  <a:gd name="T8" fmla="*/ 491 w 301"/>
                  <a:gd name="T9" fmla="*/ 0 h 209"/>
                  <a:gd name="T10" fmla="*/ 441 w 301"/>
                  <a:gd name="T11" fmla="*/ 0 h 209"/>
                  <a:gd name="T12" fmla="*/ 0 60000 65536"/>
                  <a:gd name="T13" fmla="*/ 0 60000 65536"/>
                  <a:gd name="T14" fmla="*/ 0 60000 65536"/>
                  <a:gd name="T15" fmla="*/ 0 60000 65536"/>
                  <a:gd name="T16" fmla="*/ 0 60000 65536"/>
                  <a:gd name="T17" fmla="*/ 0 60000 65536"/>
                  <a:gd name="T18" fmla="*/ 0 w 301"/>
                  <a:gd name="T19" fmla="*/ 0 h 209"/>
                  <a:gd name="T20" fmla="*/ 301 w 301"/>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301" h="209">
                    <a:moveTo>
                      <a:pt x="301" y="209"/>
                    </a:moveTo>
                    <a:cubicBezTo>
                      <a:pt x="284" y="204"/>
                      <a:pt x="230" y="189"/>
                      <a:pt x="198" y="176"/>
                    </a:cubicBezTo>
                    <a:cubicBezTo>
                      <a:pt x="166" y="163"/>
                      <a:pt x="133" y="146"/>
                      <a:pt x="108" y="129"/>
                    </a:cubicBezTo>
                    <a:cubicBezTo>
                      <a:pt x="83" y="112"/>
                      <a:pt x="64" y="95"/>
                      <a:pt x="47" y="75"/>
                    </a:cubicBezTo>
                    <a:cubicBezTo>
                      <a:pt x="30" y="55"/>
                      <a:pt x="14" y="20"/>
                      <a:pt x="7" y="10"/>
                    </a:cubicBezTo>
                    <a:cubicBezTo>
                      <a:pt x="0" y="0"/>
                      <a:pt x="6" y="13"/>
                      <a:pt x="6" y="13"/>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79912" name="Freeform 25"/>
              <p:cNvSpPr>
                <a:spLocks noChangeAspect="1"/>
              </p:cNvSpPr>
              <p:nvPr/>
            </p:nvSpPr>
            <p:spPr bwMode="auto">
              <a:xfrm>
                <a:off x="3562" y="635"/>
                <a:ext cx="373" cy="84"/>
              </a:xfrm>
              <a:custGeom>
                <a:avLst/>
                <a:gdLst>
                  <a:gd name="T0" fmla="*/ 0 w 290"/>
                  <a:gd name="T1" fmla="*/ 0 h 191"/>
                  <a:gd name="T2" fmla="*/ 8288 w 290"/>
                  <a:gd name="T3" fmla="*/ 0 h 191"/>
                  <a:gd name="T4" fmla="*/ 14126 w 290"/>
                  <a:gd name="T5" fmla="*/ 0 h 191"/>
                  <a:gd name="T6" fmla="*/ 18044 w 290"/>
                  <a:gd name="T7" fmla="*/ 0 h 191"/>
                  <a:gd name="T8" fmla="*/ 20466 w 290"/>
                  <a:gd name="T9" fmla="*/ 0 h 191"/>
                  <a:gd name="T10" fmla="*/ 20466 w 290"/>
                  <a:gd name="T11" fmla="*/ 0 h 191"/>
                  <a:gd name="T12" fmla="*/ 0 60000 65536"/>
                  <a:gd name="T13" fmla="*/ 0 60000 65536"/>
                  <a:gd name="T14" fmla="*/ 0 60000 65536"/>
                  <a:gd name="T15" fmla="*/ 0 60000 65536"/>
                  <a:gd name="T16" fmla="*/ 0 60000 65536"/>
                  <a:gd name="T17" fmla="*/ 0 60000 65536"/>
                  <a:gd name="T18" fmla="*/ 0 w 290"/>
                  <a:gd name="T19" fmla="*/ 0 h 191"/>
                  <a:gd name="T20" fmla="*/ 290 w 290"/>
                  <a:gd name="T21" fmla="*/ 191 h 191"/>
                </a:gdLst>
                <a:ahLst/>
                <a:cxnLst>
                  <a:cxn ang="T12">
                    <a:pos x="T0" y="T1"/>
                  </a:cxn>
                  <a:cxn ang="T13">
                    <a:pos x="T2" y="T3"/>
                  </a:cxn>
                  <a:cxn ang="T14">
                    <a:pos x="T4" y="T5"/>
                  </a:cxn>
                  <a:cxn ang="T15">
                    <a:pos x="T6" y="T7"/>
                  </a:cxn>
                  <a:cxn ang="T16">
                    <a:pos x="T8" y="T9"/>
                  </a:cxn>
                  <a:cxn ang="T17">
                    <a:pos x="T10" y="T11"/>
                  </a:cxn>
                </a:cxnLst>
                <a:rect l="T18" t="T19" r="T20" b="T21"/>
                <a:pathLst>
                  <a:path w="290" h="191">
                    <a:moveTo>
                      <a:pt x="0" y="0"/>
                    </a:moveTo>
                    <a:cubicBezTo>
                      <a:pt x="19" y="7"/>
                      <a:pt x="82" y="26"/>
                      <a:pt x="115" y="40"/>
                    </a:cubicBezTo>
                    <a:cubicBezTo>
                      <a:pt x="148" y="54"/>
                      <a:pt x="174" y="68"/>
                      <a:pt x="196" y="83"/>
                    </a:cubicBezTo>
                    <a:cubicBezTo>
                      <a:pt x="218" y="98"/>
                      <a:pt x="235" y="116"/>
                      <a:pt x="250" y="132"/>
                    </a:cubicBezTo>
                    <a:cubicBezTo>
                      <a:pt x="265" y="148"/>
                      <a:pt x="278" y="173"/>
                      <a:pt x="284" y="182"/>
                    </a:cubicBezTo>
                    <a:cubicBezTo>
                      <a:pt x="290" y="191"/>
                      <a:pt x="284" y="184"/>
                      <a:pt x="284" y="184"/>
                    </a:cubicBezTo>
                  </a:path>
                </a:pathLst>
              </a:custGeom>
              <a:noFill/>
              <a:ln w="9525">
                <a:solidFill>
                  <a:schemeClr val="tx1"/>
                </a:solidFill>
                <a:round/>
                <a:headEnd/>
                <a:tailEnd type="stealth" w="med" len="med"/>
              </a:ln>
            </p:spPr>
            <p:txBody>
              <a:bodyPr wrap="none">
                <a:spAutoFit/>
              </a:bodyPr>
              <a:lstStyle/>
              <a:p>
                <a:endParaRPr lang="zh-CN" altLang="en-US"/>
              </a:p>
            </p:txBody>
          </p:sp>
          <p:sp>
            <p:nvSpPr>
              <p:cNvPr id="79913" name="Oval 26" descr="浅色下对角线"/>
              <p:cNvSpPr>
                <a:spLocks noChangeAspect="1" noChangeArrowheads="1"/>
              </p:cNvSpPr>
              <p:nvPr/>
            </p:nvSpPr>
            <p:spPr bwMode="auto">
              <a:xfrm>
                <a:off x="2275" y="614"/>
                <a:ext cx="1665" cy="253"/>
              </a:xfrm>
              <a:prstGeom prst="ellipse">
                <a:avLst/>
              </a:prstGeom>
              <a:pattFill prst="ltDnDiag">
                <a:fgClr>
                  <a:srgbClr val="008080"/>
                </a:fgClr>
                <a:bgClr>
                  <a:srgbClr val="FFFFFF"/>
                </a:bgClr>
              </a:pattFill>
              <a:ln w="9525">
                <a:solidFill>
                  <a:schemeClr val="tx1"/>
                </a:solidFill>
                <a:round/>
                <a:headEnd/>
                <a:tailEnd/>
              </a:ln>
            </p:spPr>
            <p:txBody>
              <a:bodyPr wrap="none" anchor="ctr">
                <a:spAutoFit/>
              </a:bodyPr>
              <a:lstStyle/>
              <a:p>
                <a:endParaRPr lang="zh-CN" altLang="en-US"/>
              </a:p>
            </p:txBody>
          </p:sp>
        </p:grpSp>
        <p:sp>
          <p:nvSpPr>
            <p:cNvPr id="104" name="左弧形箭头 103"/>
            <p:cNvSpPr/>
            <p:nvPr/>
          </p:nvSpPr>
          <p:spPr bwMode="auto">
            <a:xfrm rot="10800000">
              <a:off x="5042349" y="1698625"/>
              <a:ext cx="1185414" cy="1374934"/>
            </a:xfrm>
            <a:prstGeom prst="curvedRightArrow">
              <a:avLst/>
            </a:prstGeom>
            <a:solidFill>
              <a:srgbClr val="00B0F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05" name="左弧形箭头 104"/>
            <p:cNvSpPr/>
            <p:nvPr/>
          </p:nvSpPr>
          <p:spPr bwMode="auto">
            <a:xfrm>
              <a:off x="2916238" y="1770605"/>
              <a:ext cx="1211220" cy="1442495"/>
            </a:xfrm>
            <a:prstGeom prst="curvedRightArrow">
              <a:avLst/>
            </a:prstGeom>
            <a:solidFill>
              <a:srgbClr val="00B0F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8" name="矩形 67"/>
            <p:cNvSpPr/>
            <p:nvPr/>
          </p:nvSpPr>
          <p:spPr>
            <a:xfrm>
              <a:off x="4211960" y="1929606"/>
              <a:ext cx="684803" cy="923330"/>
            </a:xfrm>
            <a:prstGeom prst="rect">
              <a:avLst/>
            </a:prstGeom>
            <a:noFill/>
          </p:spPr>
          <p:txBody>
            <a:bodyPr wrap="none">
              <a:spAutoFit/>
            </a:bodyPr>
            <a:lstStyle/>
            <a:p>
              <a:pPr algn="ctr">
                <a:defRPr/>
              </a:pPr>
              <a:r>
                <a:rPr lang="en-US" altLang="zh-CN" sz="5400" b="1" dirty="0">
                  <a:ln w="1905"/>
                  <a:solidFill>
                    <a:srgbClr val="FF0000"/>
                  </a:solidFill>
                  <a:effectLst>
                    <a:innerShdw blurRad="69850" dist="43180" dir="5400000">
                      <a:srgbClr val="000000">
                        <a:alpha val="65000"/>
                      </a:srgbClr>
                    </a:innerShdw>
                  </a:effectLst>
                  <a:latin typeface="Arial" pitchFamily="34" charset="0"/>
                  <a:ea typeface="宋体" pitchFamily="2" charset="-122"/>
                </a:rPr>
                <a:t>C</a:t>
              </a:r>
              <a:endParaRPr lang="zh-CN" altLang="en-US" sz="5400" b="1" dirty="0">
                <a:ln w="1905"/>
                <a:solidFill>
                  <a:srgbClr val="FF0000"/>
                </a:solidFill>
                <a:effectLst>
                  <a:innerShdw blurRad="69850" dist="43180" dir="5400000">
                    <a:srgbClr val="000000">
                      <a:alpha val="65000"/>
                    </a:srgbClr>
                  </a:innerShdw>
                </a:effectLst>
                <a:ea typeface="宋体" pitchFamily="2" charset="-122"/>
              </a:endParaRPr>
            </a:p>
          </p:txBody>
        </p:sp>
      </p:grpSp>
      <p:cxnSp>
        <p:nvCxnSpPr>
          <p:cNvPr id="71" name="直接连接符 70"/>
          <p:cNvCxnSpPr>
            <a:cxnSpLocks noChangeShapeType="1"/>
          </p:cNvCxnSpPr>
          <p:nvPr/>
        </p:nvCxnSpPr>
        <p:spPr bwMode="auto">
          <a:xfrm flipV="1">
            <a:off x="4356100" y="2403475"/>
            <a:ext cx="3671888" cy="1079500"/>
          </a:xfrm>
          <a:prstGeom prst="line">
            <a:avLst/>
          </a:prstGeom>
          <a:noFill/>
          <a:ln w="31750">
            <a:solidFill>
              <a:srgbClr val="FF33CC"/>
            </a:solidFill>
            <a:prstDash val="sysDot"/>
            <a:round/>
            <a:headEnd/>
            <a:tailEnd/>
          </a:ln>
          <a:effectLst>
            <a:outerShdw blurRad="63500" dist="20000" dir="5400000" rotWithShape="0">
              <a:srgbClr val="000000">
                <a:alpha val="37999"/>
              </a:srgbClr>
            </a:outerShdw>
          </a:effectLst>
        </p:spPr>
      </p:cxnSp>
      <p:cxnSp>
        <p:nvCxnSpPr>
          <p:cNvPr id="73" name="直接连接符 72"/>
          <p:cNvCxnSpPr>
            <a:cxnSpLocks noChangeShapeType="1"/>
          </p:cNvCxnSpPr>
          <p:nvPr/>
        </p:nvCxnSpPr>
        <p:spPr bwMode="auto">
          <a:xfrm>
            <a:off x="4067175" y="3698875"/>
            <a:ext cx="4465638" cy="90488"/>
          </a:xfrm>
          <a:prstGeom prst="line">
            <a:avLst/>
          </a:prstGeom>
          <a:noFill/>
          <a:ln w="31750">
            <a:solidFill>
              <a:srgbClr val="FF33CC"/>
            </a:solidFill>
            <a:prstDash val="sysDot"/>
            <a:round/>
            <a:headEnd/>
            <a:tailEnd/>
          </a:ln>
          <a:effectLst>
            <a:outerShdw blurRad="63500" dist="20000" dir="5400000" rotWithShape="0">
              <a:srgbClr val="000000">
                <a:alpha val="37999"/>
              </a:srgbClr>
            </a:outerShdw>
          </a:effectLst>
        </p:spPr>
      </p:cxnSp>
      <p:cxnSp>
        <p:nvCxnSpPr>
          <p:cNvPr id="75" name="直接连接符 74"/>
          <p:cNvCxnSpPr>
            <a:cxnSpLocks noChangeShapeType="1"/>
          </p:cNvCxnSpPr>
          <p:nvPr/>
        </p:nvCxnSpPr>
        <p:spPr bwMode="auto">
          <a:xfrm>
            <a:off x="4067175" y="3914775"/>
            <a:ext cx="4321175" cy="1169988"/>
          </a:xfrm>
          <a:prstGeom prst="line">
            <a:avLst/>
          </a:prstGeom>
          <a:noFill/>
          <a:ln w="31750">
            <a:solidFill>
              <a:srgbClr val="FF33CC"/>
            </a:solidFill>
            <a:prstDash val="sysDot"/>
            <a:round/>
            <a:headEnd/>
            <a:tailEnd/>
          </a:ln>
          <a:effectLst>
            <a:outerShdw blurRad="63500" dist="20000" dir="5400000" rotWithShape="0">
              <a:srgbClr val="000000">
                <a:alpha val="37999"/>
              </a:srgbClr>
            </a:outerShdw>
          </a:effectLst>
        </p:spPr>
      </p:cxnSp>
      <p:grpSp>
        <p:nvGrpSpPr>
          <p:cNvPr id="9" name="组合 80"/>
          <p:cNvGrpSpPr>
            <a:grpSpLocks/>
          </p:cNvGrpSpPr>
          <p:nvPr/>
        </p:nvGrpSpPr>
        <p:grpSpPr bwMode="auto">
          <a:xfrm>
            <a:off x="2914650" y="-458788"/>
            <a:ext cx="3967163" cy="4159251"/>
            <a:chOff x="2981300" y="-1323528"/>
            <a:chExt cx="3967163" cy="4159250"/>
          </a:xfrm>
        </p:grpSpPr>
        <p:grpSp>
          <p:nvGrpSpPr>
            <p:cNvPr id="10" name="组合 40"/>
            <p:cNvGrpSpPr>
              <a:grpSpLocks/>
            </p:cNvGrpSpPr>
            <p:nvPr/>
          </p:nvGrpSpPr>
          <p:grpSpPr bwMode="auto">
            <a:xfrm>
              <a:off x="2981300" y="-1323528"/>
              <a:ext cx="3967163" cy="4159250"/>
              <a:chOff x="2483768" y="-1298137"/>
              <a:chExt cx="3499975" cy="4158538"/>
            </a:xfrm>
            <a:scene3d>
              <a:camera prst="orthographicFront">
                <a:rot lat="4199999" lon="0" rev="0"/>
              </a:camera>
              <a:lightRig rig="threePt" dir="t"/>
            </a:scene3d>
          </p:grpSpPr>
          <p:grpSp>
            <p:nvGrpSpPr>
              <p:cNvPr id="11" name="组合 34"/>
              <p:cNvGrpSpPr/>
              <p:nvPr/>
            </p:nvGrpSpPr>
            <p:grpSpPr>
              <a:xfrm>
                <a:off x="2483768" y="-1298137"/>
                <a:ext cx="3499975" cy="4158538"/>
                <a:chOff x="171912" y="159677"/>
                <a:chExt cx="1958576" cy="1975137"/>
              </a:xfrm>
              <a:gradFill>
                <a:gsLst>
                  <a:gs pos="0">
                    <a:srgbClr val="FFF200"/>
                  </a:gs>
                  <a:gs pos="45000">
                    <a:srgbClr val="FF7A00"/>
                  </a:gs>
                  <a:gs pos="70000">
                    <a:srgbClr val="FF0300"/>
                  </a:gs>
                  <a:gs pos="100000">
                    <a:srgbClr val="4D0808"/>
                  </a:gs>
                </a:gsLst>
                <a:lin ang="5400000" scaled="0"/>
              </a:gradFill>
            </p:grpSpPr>
            <p:sp>
              <p:nvSpPr>
                <p:cNvPr id="86" name="环形箭头 3"/>
                <p:cNvSpPr>
                  <a:spLocks noChangeArrowheads="1"/>
                </p:cNvSpPr>
                <p:nvPr/>
              </p:nvSpPr>
              <p:spPr bwMode="auto">
                <a:xfrm>
                  <a:off x="171912" y="220642"/>
                  <a:ext cx="1893887" cy="1803400"/>
                </a:xfrm>
                <a:custGeom>
                  <a:avLst/>
                  <a:gdLst>
                    <a:gd name="G0" fmla="+- 22345243 0 0"/>
                    <a:gd name="G1" fmla="+- 22695171 0 0"/>
                    <a:gd name="G2" fmla="+- 22345243 0 22695171"/>
                    <a:gd name="G3" fmla="+- 10800 0 0"/>
                    <a:gd name="G4" fmla="+- 0 0 22345243"/>
                    <a:gd name="T0" fmla="*/ 360 256 1"/>
                    <a:gd name="T1" fmla="*/ 0 256 1"/>
                    <a:gd name="G5" fmla="+- G2 T0 T1"/>
                    <a:gd name="G6" fmla="?: G2 G2 G5"/>
                    <a:gd name="G7" fmla="+- 0 0 G6"/>
                    <a:gd name="G8" fmla="+- 8100 0 0"/>
                    <a:gd name="G9" fmla="+- 0 0 22695171"/>
                    <a:gd name="G10" fmla="+- 8100 0 2700"/>
                    <a:gd name="G11" fmla="cos G10 22345243"/>
                    <a:gd name="G12" fmla="sin G10 22345243"/>
                    <a:gd name="G13" fmla="cos 13500 22345243"/>
                    <a:gd name="G14" fmla="sin 13500 22345243"/>
                    <a:gd name="G15" fmla="+- G11 10800 0"/>
                    <a:gd name="G16" fmla="+- G12 10800 0"/>
                    <a:gd name="G17" fmla="+- G13 10800 0"/>
                    <a:gd name="G18" fmla="+- G14 10800 0"/>
                    <a:gd name="G19" fmla="*/ 8100 1 2"/>
                    <a:gd name="G20" fmla="+- G19 5400 0"/>
                    <a:gd name="G21" fmla="cos G20 22345243"/>
                    <a:gd name="G22" fmla="sin G20 22345243"/>
                    <a:gd name="G23" fmla="+- G21 10800 0"/>
                    <a:gd name="G24" fmla="+- G12 G23 G22"/>
                    <a:gd name="G25" fmla="+- G22 G23 G11"/>
                    <a:gd name="G26" fmla="cos 10800 22345243"/>
                    <a:gd name="G27" fmla="sin 10800 22345243"/>
                    <a:gd name="G28" fmla="cos 8100 22345243"/>
                    <a:gd name="G29" fmla="sin 8100 22345243"/>
                    <a:gd name="G30" fmla="+- G26 10800 0"/>
                    <a:gd name="G31" fmla="+- G27 10800 0"/>
                    <a:gd name="G32" fmla="+- G28 10800 0"/>
                    <a:gd name="G33" fmla="+- G29 10800 0"/>
                    <a:gd name="G34" fmla="+- G19 5400 0"/>
                    <a:gd name="G35" fmla="cos G34 22695171"/>
                    <a:gd name="G36" fmla="sin G34 22695171"/>
                    <a:gd name="G37" fmla="+/ 22695171 22345243 2"/>
                    <a:gd name="T2" fmla="*/ 180 256 1"/>
                    <a:gd name="T3" fmla="*/ 0 256 1"/>
                    <a:gd name="G38" fmla="+- G37 T2 T3"/>
                    <a:gd name="G39" fmla="?: G2 G37 G38"/>
                    <a:gd name="G40" fmla="cos 10800 G39"/>
                    <a:gd name="G41" fmla="sin 10800 G39"/>
                    <a:gd name="G42" fmla="cos 8100 G39"/>
                    <a:gd name="G43" fmla="sin 8100 G39"/>
                    <a:gd name="G44" fmla="+- G40 10800 0"/>
                    <a:gd name="G45" fmla="+- G41 10800 0"/>
                    <a:gd name="G46" fmla="+- G42 10800 0"/>
                    <a:gd name="G47" fmla="+- G43 10800 0"/>
                    <a:gd name="G48" fmla="+- G35 10800 0"/>
                    <a:gd name="G49" fmla="+- G36 10800 0"/>
                    <a:gd name="T4" fmla="*/ 437 w 21600"/>
                    <a:gd name="T5" fmla="*/ 13843 h 21600"/>
                    <a:gd name="T6" fmla="*/ 19981 w 21600"/>
                    <a:gd name="T7" fmla="*/ 8562 h 21600"/>
                    <a:gd name="T8" fmla="*/ 3028 w 21600"/>
                    <a:gd name="T9" fmla="*/ 13082 h 21600"/>
                    <a:gd name="T10" fmla="*/ 23561 w 21600"/>
                    <a:gd name="T11" fmla="*/ 6396 h 21600"/>
                    <a:gd name="T12" fmla="*/ 21054 w 21600"/>
                    <a:gd name="T13" fmla="*/ 11546 h 21600"/>
                    <a:gd name="T14" fmla="*/ 15904 w 21600"/>
                    <a:gd name="T15" fmla="*/ 90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56" y="8157"/>
                      </a:moveTo>
                      <a:cubicBezTo>
                        <a:pt x="17329" y="4891"/>
                        <a:pt x="14255" y="2699"/>
                        <a:pt x="10799" y="2700"/>
                      </a:cubicBezTo>
                      <a:cubicBezTo>
                        <a:pt x="6326" y="2700"/>
                        <a:pt x="2700" y="6326"/>
                        <a:pt x="2700" y="10800"/>
                      </a:cubicBezTo>
                      <a:cubicBezTo>
                        <a:pt x="2700" y="15273"/>
                        <a:pt x="6326" y="18900"/>
                        <a:pt x="10800" y="18900"/>
                      </a:cubicBezTo>
                      <a:cubicBezTo>
                        <a:pt x="15273" y="18900"/>
                        <a:pt x="18900" y="15273"/>
                        <a:pt x="18900" y="10800"/>
                      </a:cubicBezTo>
                      <a:cubicBezTo>
                        <a:pt x="18900" y="10153"/>
                        <a:pt x="18822" y="9509"/>
                        <a:pt x="18669" y="8881"/>
                      </a:cubicBezTo>
                      <a:lnTo>
                        <a:pt x="21292" y="8242"/>
                      </a:lnTo>
                      <a:cubicBezTo>
                        <a:pt x="21496" y="9079"/>
                        <a:pt x="21599" y="9938"/>
                        <a:pt x="21600" y="10799"/>
                      </a:cubicBezTo>
                      <a:cubicBezTo>
                        <a:pt x="21600" y="16764"/>
                        <a:pt x="16764" y="21600"/>
                        <a:pt x="10800" y="21600"/>
                      </a:cubicBezTo>
                      <a:cubicBezTo>
                        <a:pt x="4835" y="21600"/>
                        <a:pt x="0" y="16764"/>
                        <a:pt x="0" y="10800"/>
                      </a:cubicBezTo>
                      <a:cubicBezTo>
                        <a:pt x="0" y="4835"/>
                        <a:pt x="4835" y="0"/>
                        <a:pt x="10800" y="0"/>
                      </a:cubicBezTo>
                      <a:cubicBezTo>
                        <a:pt x="15406" y="-1"/>
                        <a:pt x="19506" y="2922"/>
                        <a:pt x="21009" y="7276"/>
                      </a:cubicBezTo>
                      <a:lnTo>
                        <a:pt x="23561" y="6396"/>
                      </a:lnTo>
                      <a:lnTo>
                        <a:pt x="21054" y="11546"/>
                      </a:lnTo>
                      <a:lnTo>
                        <a:pt x="15904" y="9038"/>
                      </a:lnTo>
                      <a:lnTo>
                        <a:pt x="18456" y="8157"/>
                      </a:lnTo>
                      <a:close/>
                    </a:path>
                  </a:pathLst>
                </a:custGeom>
                <a:grpFill/>
                <a:ln w="12700" cap="flat" cmpd="sng">
                  <a:solidFill>
                    <a:srgbClr val="42719B"/>
                  </a:solidFill>
                  <a:miter lim="800000"/>
                  <a:headEnd/>
                  <a:tailEnd/>
                </a:ln>
              </p:spPr>
              <p:txBody>
                <a:bodyPr anchor="ctr"/>
                <a:lstStyle/>
                <a:p>
                  <a:pPr algn="ctr">
                    <a:defRPr/>
                  </a:pPr>
                  <a:endParaRPr lang="zh-CN" altLang="zh-CN">
                    <a:latin typeface="宋体" pitchFamily="2" charset="-122"/>
                    <a:ea typeface="宋体" pitchFamily="2" charset="-122"/>
                    <a:sym typeface="宋体" pitchFamily="2" charset="-122"/>
                  </a:endParaRPr>
                </a:p>
              </p:txBody>
            </p:sp>
            <p:sp>
              <p:nvSpPr>
                <p:cNvPr id="87" name="环形箭头 6"/>
                <p:cNvSpPr>
                  <a:spLocks noChangeArrowheads="1"/>
                </p:cNvSpPr>
                <p:nvPr/>
              </p:nvSpPr>
              <p:spPr bwMode="auto">
                <a:xfrm>
                  <a:off x="171912" y="220642"/>
                  <a:ext cx="1893887" cy="1803400"/>
                </a:xfrm>
                <a:custGeom>
                  <a:avLst/>
                  <a:gdLst>
                    <a:gd name="G0" fmla="+- 22345243 0 0"/>
                    <a:gd name="G1" fmla="+- 21441158 0 0"/>
                    <a:gd name="G2" fmla="+- 22345243 0 21441158"/>
                    <a:gd name="G3" fmla="+- 10800 0 0"/>
                    <a:gd name="G4" fmla="+- 0 0 22345243"/>
                    <a:gd name="T0" fmla="*/ 360 256 1"/>
                    <a:gd name="T1" fmla="*/ 0 256 1"/>
                    <a:gd name="G5" fmla="+- G2 T0 T1"/>
                    <a:gd name="G6" fmla="?: G2 G2 G5"/>
                    <a:gd name="G7" fmla="+- 0 0 G6"/>
                    <a:gd name="G8" fmla="+- 8100 0 0"/>
                    <a:gd name="G9" fmla="+- 0 0 21441158"/>
                    <a:gd name="G10" fmla="+- 8100 0 2700"/>
                    <a:gd name="G11" fmla="cos G10 22345243"/>
                    <a:gd name="G12" fmla="sin G10 22345243"/>
                    <a:gd name="G13" fmla="cos 13500 22345243"/>
                    <a:gd name="G14" fmla="sin 13500 22345243"/>
                    <a:gd name="G15" fmla="+- G11 10800 0"/>
                    <a:gd name="G16" fmla="+- G12 10800 0"/>
                    <a:gd name="G17" fmla="+- G13 10800 0"/>
                    <a:gd name="G18" fmla="+- G14 10800 0"/>
                    <a:gd name="G19" fmla="*/ 8100 1 2"/>
                    <a:gd name="G20" fmla="+- G19 5400 0"/>
                    <a:gd name="G21" fmla="cos G20 22345243"/>
                    <a:gd name="G22" fmla="sin G20 22345243"/>
                    <a:gd name="G23" fmla="+- G21 10800 0"/>
                    <a:gd name="G24" fmla="+- G12 G23 G22"/>
                    <a:gd name="G25" fmla="+- G22 G23 G11"/>
                    <a:gd name="G26" fmla="cos 10800 22345243"/>
                    <a:gd name="G27" fmla="sin 10800 22345243"/>
                    <a:gd name="G28" fmla="cos 8100 22345243"/>
                    <a:gd name="G29" fmla="sin 8100 22345243"/>
                    <a:gd name="G30" fmla="+- G26 10800 0"/>
                    <a:gd name="G31" fmla="+- G27 10800 0"/>
                    <a:gd name="G32" fmla="+- G28 10800 0"/>
                    <a:gd name="G33" fmla="+- G29 10800 0"/>
                    <a:gd name="G34" fmla="+- G19 5400 0"/>
                    <a:gd name="G35" fmla="cos G34 21441158"/>
                    <a:gd name="G36" fmla="sin G34 21441158"/>
                    <a:gd name="G37" fmla="+/ 21441158 22345243 2"/>
                    <a:gd name="T2" fmla="*/ 180 256 1"/>
                    <a:gd name="T3" fmla="*/ 0 256 1"/>
                    <a:gd name="G38" fmla="+- G37 T2 T3"/>
                    <a:gd name="G39" fmla="?: G2 G37 G38"/>
                    <a:gd name="G40" fmla="cos 10800 G39"/>
                    <a:gd name="G41" fmla="sin 10800 G39"/>
                    <a:gd name="G42" fmla="cos 8100 G39"/>
                    <a:gd name="G43" fmla="sin 8100 G39"/>
                    <a:gd name="G44" fmla="+- G40 10800 0"/>
                    <a:gd name="G45" fmla="+- G41 10800 0"/>
                    <a:gd name="G46" fmla="+- G42 10800 0"/>
                    <a:gd name="G47" fmla="+- G43 10800 0"/>
                    <a:gd name="G48" fmla="+- G35 10800 0"/>
                    <a:gd name="G49" fmla="+- G36 10800 0"/>
                    <a:gd name="T4" fmla="*/ 20512 w 21600"/>
                    <a:gd name="T5" fmla="*/ 6076 h 21600"/>
                    <a:gd name="T6" fmla="*/ 18740 w 21600"/>
                    <a:gd name="T7" fmla="*/ 5676 h 21600"/>
                    <a:gd name="T8" fmla="*/ 18084 w 21600"/>
                    <a:gd name="T9" fmla="*/ 7257 h 21600"/>
                    <a:gd name="T10" fmla="*/ 23561 w 21600"/>
                    <a:gd name="T11" fmla="*/ 6396 h 21600"/>
                    <a:gd name="T12" fmla="*/ 21054 w 21600"/>
                    <a:gd name="T13" fmla="*/ 11546 h 21600"/>
                    <a:gd name="T14" fmla="*/ 15904 w 21600"/>
                    <a:gd name="T15" fmla="*/ 90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56" y="8157"/>
                      </a:moveTo>
                      <a:cubicBezTo>
                        <a:pt x="18244" y="7542"/>
                        <a:pt x="17958" y="6955"/>
                        <a:pt x="17605" y="6408"/>
                      </a:cubicBezTo>
                      <a:lnTo>
                        <a:pt x="19874" y="4944"/>
                      </a:lnTo>
                      <a:cubicBezTo>
                        <a:pt x="20345" y="5673"/>
                        <a:pt x="20726" y="6456"/>
                        <a:pt x="21009" y="7276"/>
                      </a:cubicBezTo>
                      <a:lnTo>
                        <a:pt x="23561" y="6396"/>
                      </a:lnTo>
                      <a:lnTo>
                        <a:pt x="21054" y="11546"/>
                      </a:lnTo>
                      <a:lnTo>
                        <a:pt x="15904" y="9038"/>
                      </a:lnTo>
                      <a:lnTo>
                        <a:pt x="18456" y="8157"/>
                      </a:lnTo>
                      <a:close/>
                    </a:path>
                  </a:pathLst>
                </a:custGeom>
                <a:grpFill/>
                <a:ln w="12700" cap="flat" cmpd="sng">
                  <a:solidFill>
                    <a:srgbClr val="42719B"/>
                  </a:solidFill>
                  <a:miter lim="800000"/>
                  <a:headEnd/>
                  <a:tailEnd/>
                </a:ln>
              </p:spPr>
              <p:txBody>
                <a:bodyPr anchor="ctr"/>
                <a:lstStyle/>
                <a:p>
                  <a:pPr algn="ctr">
                    <a:defRPr/>
                  </a:pPr>
                  <a:endParaRPr lang="zh-CN" altLang="zh-CN">
                    <a:latin typeface="宋体" pitchFamily="2" charset="-122"/>
                    <a:ea typeface="宋体" pitchFamily="2" charset="-122"/>
                    <a:sym typeface="宋体" pitchFamily="2" charset="-122"/>
                  </a:endParaRPr>
                </a:p>
              </p:txBody>
            </p:sp>
            <p:sp>
              <p:nvSpPr>
                <p:cNvPr id="88" name="环形箭头 8"/>
                <p:cNvSpPr>
                  <a:spLocks noChangeArrowheads="1"/>
                </p:cNvSpPr>
                <p:nvPr/>
              </p:nvSpPr>
              <p:spPr bwMode="auto">
                <a:xfrm rot="15289750">
                  <a:off x="171912" y="285377"/>
                  <a:ext cx="1893887" cy="1804987"/>
                </a:xfrm>
                <a:custGeom>
                  <a:avLst/>
                  <a:gdLst>
                    <a:gd name="G0" fmla="+- 22345243 0 0"/>
                    <a:gd name="G1" fmla="+- 21441158 0 0"/>
                    <a:gd name="G2" fmla="+- 22345243 0 21441158"/>
                    <a:gd name="G3" fmla="+- 10800 0 0"/>
                    <a:gd name="G4" fmla="+- 0 0 22345243"/>
                    <a:gd name="T0" fmla="*/ 360 256 1"/>
                    <a:gd name="T1" fmla="*/ 0 256 1"/>
                    <a:gd name="G5" fmla="+- G2 T0 T1"/>
                    <a:gd name="G6" fmla="?: G2 G2 G5"/>
                    <a:gd name="G7" fmla="+- 0 0 G6"/>
                    <a:gd name="G8" fmla="+- 8100 0 0"/>
                    <a:gd name="G9" fmla="+- 0 0 21441158"/>
                    <a:gd name="G10" fmla="+- 8100 0 2700"/>
                    <a:gd name="G11" fmla="cos G10 22345243"/>
                    <a:gd name="G12" fmla="sin G10 22345243"/>
                    <a:gd name="G13" fmla="cos 13500 22345243"/>
                    <a:gd name="G14" fmla="sin 13500 22345243"/>
                    <a:gd name="G15" fmla="+- G11 10800 0"/>
                    <a:gd name="G16" fmla="+- G12 10800 0"/>
                    <a:gd name="G17" fmla="+- G13 10800 0"/>
                    <a:gd name="G18" fmla="+- G14 10800 0"/>
                    <a:gd name="G19" fmla="*/ 8100 1 2"/>
                    <a:gd name="G20" fmla="+- G19 5400 0"/>
                    <a:gd name="G21" fmla="cos G20 22345243"/>
                    <a:gd name="G22" fmla="sin G20 22345243"/>
                    <a:gd name="G23" fmla="+- G21 10800 0"/>
                    <a:gd name="G24" fmla="+- G12 G23 G22"/>
                    <a:gd name="G25" fmla="+- G22 G23 G11"/>
                    <a:gd name="G26" fmla="cos 10800 22345243"/>
                    <a:gd name="G27" fmla="sin 10800 22345243"/>
                    <a:gd name="G28" fmla="cos 8100 22345243"/>
                    <a:gd name="G29" fmla="sin 8100 22345243"/>
                    <a:gd name="G30" fmla="+- G26 10800 0"/>
                    <a:gd name="G31" fmla="+- G27 10800 0"/>
                    <a:gd name="G32" fmla="+- G28 10800 0"/>
                    <a:gd name="G33" fmla="+- G29 10800 0"/>
                    <a:gd name="G34" fmla="+- G19 5400 0"/>
                    <a:gd name="G35" fmla="cos G34 21441158"/>
                    <a:gd name="G36" fmla="sin G34 21441158"/>
                    <a:gd name="G37" fmla="+/ 21441158 22345243 2"/>
                    <a:gd name="T2" fmla="*/ 180 256 1"/>
                    <a:gd name="T3" fmla="*/ 0 256 1"/>
                    <a:gd name="G38" fmla="+- G37 T2 T3"/>
                    <a:gd name="G39" fmla="?: G2 G37 G38"/>
                    <a:gd name="G40" fmla="cos 10800 G39"/>
                    <a:gd name="G41" fmla="sin 10800 G39"/>
                    <a:gd name="G42" fmla="cos 8100 G39"/>
                    <a:gd name="G43" fmla="sin 8100 G39"/>
                    <a:gd name="G44" fmla="+- G40 10800 0"/>
                    <a:gd name="G45" fmla="+- G41 10800 0"/>
                    <a:gd name="G46" fmla="+- G42 10800 0"/>
                    <a:gd name="G47" fmla="+- G43 10800 0"/>
                    <a:gd name="G48" fmla="+- G35 10800 0"/>
                    <a:gd name="G49" fmla="+- G36 10800 0"/>
                    <a:gd name="T4" fmla="*/ 20512 w 21600"/>
                    <a:gd name="T5" fmla="*/ 6076 h 21600"/>
                    <a:gd name="T6" fmla="*/ 18740 w 21600"/>
                    <a:gd name="T7" fmla="*/ 5676 h 21600"/>
                    <a:gd name="T8" fmla="*/ 18084 w 21600"/>
                    <a:gd name="T9" fmla="*/ 7257 h 21600"/>
                    <a:gd name="T10" fmla="*/ 23561 w 21600"/>
                    <a:gd name="T11" fmla="*/ 6396 h 21600"/>
                    <a:gd name="T12" fmla="*/ 21054 w 21600"/>
                    <a:gd name="T13" fmla="*/ 11546 h 21600"/>
                    <a:gd name="T14" fmla="*/ 15904 w 21600"/>
                    <a:gd name="T15" fmla="*/ 90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56" y="8157"/>
                      </a:moveTo>
                      <a:cubicBezTo>
                        <a:pt x="18244" y="7542"/>
                        <a:pt x="17958" y="6955"/>
                        <a:pt x="17605" y="6408"/>
                      </a:cubicBezTo>
                      <a:lnTo>
                        <a:pt x="19874" y="4944"/>
                      </a:lnTo>
                      <a:cubicBezTo>
                        <a:pt x="20345" y="5673"/>
                        <a:pt x="20726" y="6456"/>
                        <a:pt x="21009" y="7276"/>
                      </a:cubicBezTo>
                      <a:lnTo>
                        <a:pt x="23561" y="6396"/>
                      </a:lnTo>
                      <a:lnTo>
                        <a:pt x="21054" y="11546"/>
                      </a:lnTo>
                      <a:lnTo>
                        <a:pt x="15904" y="9038"/>
                      </a:lnTo>
                      <a:lnTo>
                        <a:pt x="18456" y="8157"/>
                      </a:lnTo>
                      <a:close/>
                    </a:path>
                  </a:pathLst>
                </a:custGeom>
                <a:grpFill/>
                <a:ln w="12700" cap="flat" cmpd="sng">
                  <a:solidFill>
                    <a:srgbClr val="42719B"/>
                  </a:solidFill>
                  <a:miter lim="800000"/>
                  <a:headEnd/>
                  <a:tailEnd/>
                </a:ln>
              </p:spPr>
              <p:txBody>
                <a:bodyPr anchor="ctr"/>
                <a:lstStyle/>
                <a:p>
                  <a:pPr algn="ctr">
                    <a:defRPr/>
                  </a:pPr>
                  <a:endParaRPr lang="zh-CN" altLang="zh-CN">
                    <a:latin typeface="宋体" pitchFamily="2" charset="-122"/>
                    <a:ea typeface="宋体" pitchFamily="2" charset="-122"/>
                    <a:sym typeface="宋体" pitchFamily="2" charset="-122"/>
                  </a:endParaRPr>
                </a:p>
              </p:txBody>
            </p:sp>
            <p:sp>
              <p:nvSpPr>
                <p:cNvPr id="89" name="环形箭头 9"/>
                <p:cNvSpPr>
                  <a:spLocks noChangeArrowheads="1"/>
                </p:cNvSpPr>
                <p:nvPr/>
              </p:nvSpPr>
              <p:spPr bwMode="auto">
                <a:xfrm rot="7083788">
                  <a:off x="281844" y="204921"/>
                  <a:ext cx="1893888" cy="1803400"/>
                </a:xfrm>
                <a:custGeom>
                  <a:avLst/>
                  <a:gdLst>
                    <a:gd name="G0" fmla="+- 22345243 0 0"/>
                    <a:gd name="G1" fmla="+- 21441158 0 0"/>
                    <a:gd name="G2" fmla="+- 22345243 0 21441158"/>
                    <a:gd name="G3" fmla="+- 10800 0 0"/>
                    <a:gd name="G4" fmla="+- 0 0 22345243"/>
                    <a:gd name="T0" fmla="*/ 360 256 1"/>
                    <a:gd name="T1" fmla="*/ 0 256 1"/>
                    <a:gd name="G5" fmla="+- G2 T0 T1"/>
                    <a:gd name="G6" fmla="?: G2 G2 G5"/>
                    <a:gd name="G7" fmla="+- 0 0 G6"/>
                    <a:gd name="G8" fmla="+- 8100 0 0"/>
                    <a:gd name="G9" fmla="+- 0 0 21441158"/>
                    <a:gd name="G10" fmla="+- 8100 0 2700"/>
                    <a:gd name="G11" fmla="cos G10 22345243"/>
                    <a:gd name="G12" fmla="sin G10 22345243"/>
                    <a:gd name="G13" fmla="cos 13500 22345243"/>
                    <a:gd name="G14" fmla="sin 13500 22345243"/>
                    <a:gd name="G15" fmla="+- G11 10800 0"/>
                    <a:gd name="G16" fmla="+- G12 10800 0"/>
                    <a:gd name="G17" fmla="+- G13 10800 0"/>
                    <a:gd name="G18" fmla="+- G14 10800 0"/>
                    <a:gd name="G19" fmla="*/ 8100 1 2"/>
                    <a:gd name="G20" fmla="+- G19 5400 0"/>
                    <a:gd name="G21" fmla="cos G20 22345243"/>
                    <a:gd name="G22" fmla="sin G20 22345243"/>
                    <a:gd name="G23" fmla="+- G21 10800 0"/>
                    <a:gd name="G24" fmla="+- G12 G23 G22"/>
                    <a:gd name="G25" fmla="+- G22 G23 G11"/>
                    <a:gd name="G26" fmla="cos 10800 22345243"/>
                    <a:gd name="G27" fmla="sin 10800 22345243"/>
                    <a:gd name="G28" fmla="cos 8100 22345243"/>
                    <a:gd name="G29" fmla="sin 8100 22345243"/>
                    <a:gd name="G30" fmla="+- G26 10800 0"/>
                    <a:gd name="G31" fmla="+- G27 10800 0"/>
                    <a:gd name="G32" fmla="+- G28 10800 0"/>
                    <a:gd name="G33" fmla="+- G29 10800 0"/>
                    <a:gd name="G34" fmla="+- G19 5400 0"/>
                    <a:gd name="G35" fmla="cos G34 21441158"/>
                    <a:gd name="G36" fmla="sin G34 21441158"/>
                    <a:gd name="G37" fmla="+/ 21441158 22345243 2"/>
                    <a:gd name="T2" fmla="*/ 180 256 1"/>
                    <a:gd name="T3" fmla="*/ 0 256 1"/>
                    <a:gd name="G38" fmla="+- G37 T2 T3"/>
                    <a:gd name="G39" fmla="?: G2 G37 G38"/>
                    <a:gd name="G40" fmla="cos 10800 G39"/>
                    <a:gd name="G41" fmla="sin 10800 G39"/>
                    <a:gd name="G42" fmla="cos 8100 G39"/>
                    <a:gd name="G43" fmla="sin 8100 G39"/>
                    <a:gd name="G44" fmla="+- G40 10800 0"/>
                    <a:gd name="G45" fmla="+- G41 10800 0"/>
                    <a:gd name="G46" fmla="+- G42 10800 0"/>
                    <a:gd name="G47" fmla="+- G43 10800 0"/>
                    <a:gd name="G48" fmla="+- G35 10800 0"/>
                    <a:gd name="G49" fmla="+- G36 10800 0"/>
                    <a:gd name="T4" fmla="*/ 20512 w 21600"/>
                    <a:gd name="T5" fmla="*/ 6076 h 21600"/>
                    <a:gd name="T6" fmla="*/ 18740 w 21600"/>
                    <a:gd name="T7" fmla="*/ 5676 h 21600"/>
                    <a:gd name="T8" fmla="*/ 18084 w 21600"/>
                    <a:gd name="T9" fmla="*/ 7257 h 21600"/>
                    <a:gd name="T10" fmla="*/ 23561 w 21600"/>
                    <a:gd name="T11" fmla="*/ 6396 h 21600"/>
                    <a:gd name="T12" fmla="*/ 21054 w 21600"/>
                    <a:gd name="T13" fmla="*/ 11546 h 21600"/>
                    <a:gd name="T14" fmla="*/ 15904 w 21600"/>
                    <a:gd name="T15" fmla="*/ 90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456" y="8157"/>
                      </a:moveTo>
                      <a:cubicBezTo>
                        <a:pt x="18244" y="7542"/>
                        <a:pt x="17958" y="6955"/>
                        <a:pt x="17605" y="6408"/>
                      </a:cubicBezTo>
                      <a:lnTo>
                        <a:pt x="19874" y="4944"/>
                      </a:lnTo>
                      <a:cubicBezTo>
                        <a:pt x="20345" y="5673"/>
                        <a:pt x="20726" y="6456"/>
                        <a:pt x="21009" y="7276"/>
                      </a:cubicBezTo>
                      <a:lnTo>
                        <a:pt x="23561" y="6396"/>
                      </a:lnTo>
                      <a:lnTo>
                        <a:pt x="21054" y="11546"/>
                      </a:lnTo>
                      <a:lnTo>
                        <a:pt x="15904" y="9038"/>
                      </a:lnTo>
                      <a:lnTo>
                        <a:pt x="18456" y="8157"/>
                      </a:lnTo>
                      <a:close/>
                    </a:path>
                  </a:pathLst>
                </a:custGeom>
                <a:grpFill/>
                <a:ln w="12700" cap="flat" cmpd="sng">
                  <a:solidFill>
                    <a:srgbClr val="42719B"/>
                  </a:solidFill>
                  <a:miter lim="800000"/>
                  <a:headEnd/>
                  <a:tailEnd/>
                </a:ln>
              </p:spPr>
              <p:txBody>
                <a:bodyPr anchor="ctr"/>
                <a:lstStyle/>
                <a:p>
                  <a:pPr algn="ctr">
                    <a:defRPr/>
                  </a:pPr>
                  <a:endParaRPr lang="zh-CN" altLang="zh-CN">
                    <a:latin typeface="宋体" pitchFamily="2" charset="-122"/>
                    <a:ea typeface="宋体" pitchFamily="2" charset="-122"/>
                    <a:sym typeface="宋体" pitchFamily="2" charset="-122"/>
                  </a:endParaRPr>
                </a:p>
              </p:txBody>
            </p:sp>
            <p:sp>
              <p:nvSpPr>
                <p:cNvPr id="90" name="流程图: 过程 10"/>
                <p:cNvSpPr>
                  <a:spLocks noChangeArrowheads="1"/>
                </p:cNvSpPr>
                <p:nvPr/>
              </p:nvSpPr>
              <p:spPr bwMode="auto">
                <a:xfrm rot="2449604">
                  <a:off x="412498" y="571122"/>
                  <a:ext cx="211618" cy="62486"/>
                </a:xfrm>
                <a:prstGeom prst="flowChartProcess">
                  <a:avLst/>
                </a:prstGeom>
                <a:grpFill/>
                <a:ln w="12700" cap="flat" cmpd="sng">
                  <a:noFill/>
                  <a:miter lim="800000"/>
                  <a:headEnd/>
                  <a:tailEnd/>
                </a:ln>
              </p:spPr>
              <p:txBody>
                <a:bodyPr anchor="ctr"/>
                <a:lstStyle/>
                <a:p>
                  <a:pPr algn="ctr">
                    <a:defRPr/>
                  </a:pPr>
                  <a:endParaRPr lang="zh-CN" altLang="zh-CN">
                    <a:solidFill>
                      <a:srgbClr val="CFE8CC"/>
                    </a:solidFill>
                    <a:latin typeface="宋体" pitchFamily="2" charset="-122"/>
                    <a:ea typeface="宋体" pitchFamily="2" charset="-122"/>
                    <a:sym typeface="宋体" pitchFamily="2" charset="-122"/>
                  </a:endParaRPr>
                </a:p>
              </p:txBody>
            </p:sp>
            <p:sp>
              <p:nvSpPr>
                <p:cNvPr id="91" name="流程图: 过程 11"/>
                <p:cNvSpPr>
                  <a:spLocks noChangeArrowheads="1"/>
                </p:cNvSpPr>
                <p:nvPr/>
              </p:nvSpPr>
              <p:spPr bwMode="auto">
                <a:xfrm rot="9132105">
                  <a:off x="1716671" y="680773"/>
                  <a:ext cx="219075" cy="61913"/>
                </a:xfrm>
                <a:prstGeom prst="flowChartProcess">
                  <a:avLst/>
                </a:prstGeom>
                <a:grpFill/>
                <a:ln w="12700" cap="flat" cmpd="sng">
                  <a:noFill/>
                  <a:miter lim="800000"/>
                  <a:headEnd/>
                  <a:tailEnd/>
                </a:ln>
              </p:spPr>
              <p:txBody>
                <a:bodyPr anchor="ctr"/>
                <a:lstStyle/>
                <a:p>
                  <a:pPr algn="ctr">
                    <a:defRPr/>
                  </a:pPr>
                  <a:endParaRPr lang="zh-CN" altLang="zh-CN">
                    <a:solidFill>
                      <a:srgbClr val="CFE8CC"/>
                    </a:solidFill>
                    <a:latin typeface="宋体" pitchFamily="2" charset="-122"/>
                    <a:ea typeface="宋体" pitchFamily="2" charset="-122"/>
                    <a:sym typeface="宋体" pitchFamily="2" charset="-122"/>
                  </a:endParaRPr>
                </a:p>
              </p:txBody>
            </p:sp>
            <p:sp>
              <p:nvSpPr>
                <p:cNvPr id="92" name="流程图: 过程 12"/>
                <p:cNvSpPr>
                  <a:spLocks noChangeArrowheads="1"/>
                </p:cNvSpPr>
                <p:nvPr/>
              </p:nvSpPr>
              <p:spPr bwMode="auto">
                <a:xfrm rot="4945380">
                  <a:off x="1074772" y="1870603"/>
                  <a:ext cx="206375" cy="74613"/>
                </a:xfrm>
                <a:prstGeom prst="flowChartProcess">
                  <a:avLst/>
                </a:prstGeom>
                <a:grpFill/>
                <a:ln w="12700" cap="flat" cmpd="sng">
                  <a:noFill/>
                  <a:miter lim="800000"/>
                  <a:headEnd/>
                  <a:tailEnd/>
                </a:ln>
              </p:spPr>
              <p:txBody>
                <a:bodyPr anchor="ctr"/>
                <a:lstStyle/>
                <a:p>
                  <a:pPr algn="ctr">
                    <a:defRPr/>
                  </a:pPr>
                  <a:endParaRPr lang="zh-CN" altLang="zh-CN">
                    <a:solidFill>
                      <a:srgbClr val="CFE8CC"/>
                    </a:solidFill>
                    <a:latin typeface="宋体" pitchFamily="2" charset="-122"/>
                    <a:ea typeface="宋体" pitchFamily="2" charset="-122"/>
                    <a:sym typeface="宋体" pitchFamily="2" charset="-122"/>
                  </a:endParaRPr>
                </a:p>
              </p:txBody>
            </p:sp>
          </p:grpSp>
          <p:sp>
            <p:nvSpPr>
              <p:cNvPr id="85" name="矩形 84"/>
              <p:cNvSpPr/>
              <p:nvPr/>
            </p:nvSpPr>
            <p:spPr>
              <a:xfrm rot="21381585">
                <a:off x="4124267" y="302984"/>
                <a:ext cx="184873" cy="923767"/>
              </a:xfrm>
              <a:prstGeom prst="rect">
                <a:avLst/>
              </a:prstGeom>
              <a:noFill/>
            </p:spPr>
            <p:txBody>
              <a:bodyPr wrap="none">
                <a:spAutoFit/>
                <a:sp3d extrusionH="25400" contourW="8890">
                  <a:bevelT w="38100" h="31750"/>
                  <a:contourClr>
                    <a:schemeClr val="accent2">
                      <a:shade val="75000"/>
                    </a:schemeClr>
                  </a:contourClr>
                </a:sp3d>
              </a:bodyPr>
              <a:lstStyle/>
              <a:p>
                <a:pPr algn="ctr">
                  <a:defRPr/>
                </a:pPr>
                <a:endParaRPr lang="zh-CN"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宋体" pitchFamily="2" charset="-122"/>
                </a:endParaRPr>
              </a:p>
            </p:txBody>
          </p:sp>
        </p:grpSp>
        <p:sp>
          <p:nvSpPr>
            <p:cNvPr id="80" name="矩形 79"/>
            <p:cNvSpPr/>
            <p:nvPr/>
          </p:nvSpPr>
          <p:spPr>
            <a:xfrm>
              <a:off x="4572000" y="345430"/>
              <a:ext cx="684803" cy="923330"/>
            </a:xfrm>
            <a:prstGeom prst="rect">
              <a:avLst/>
            </a:prstGeom>
            <a:noFill/>
          </p:spPr>
          <p:txBody>
            <a:bodyPr wrap="none">
              <a:spAutoFit/>
            </a:bodyPr>
            <a:lstStyle/>
            <a:p>
              <a:pPr algn="ctr">
                <a:defRPr/>
              </a:pPr>
              <a:r>
                <a:rPr lang="en-US" altLang="zh-CN" sz="5400" b="1" dirty="0">
                  <a:ln w="1905"/>
                  <a:effectLst>
                    <a:innerShdw blurRad="69850" dist="43180" dir="5400000">
                      <a:srgbClr val="000000">
                        <a:alpha val="65000"/>
                      </a:srgbClr>
                    </a:innerShdw>
                  </a:effectLst>
                  <a:ea typeface="宋体" pitchFamily="2" charset="-122"/>
                </a:rPr>
                <a:t>A</a:t>
              </a:r>
              <a:endParaRPr lang="zh-CN" altLang="en-US" sz="5400" b="1" dirty="0">
                <a:ln w="1905"/>
                <a:effectLst>
                  <a:innerShdw blurRad="69850" dist="43180" dir="5400000">
                    <a:srgbClr val="000000">
                      <a:alpha val="65000"/>
                    </a:srgbClr>
                  </a:innerShdw>
                </a:effectLst>
                <a:ea typeface="宋体" pitchFamily="2" charset="-122"/>
              </a:endParaRPr>
            </a:p>
          </p:txBody>
        </p:sp>
      </p:grpSp>
      <p:sp>
        <p:nvSpPr>
          <p:cNvPr id="79904" name="TextBox 57"/>
          <p:cNvSpPr txBox="1">
            <a:spLocks noChangeArrowheads="1"/>
          </p:cNvSpPr>
          <p:nvPr/>
        </p:nvSpPr>
        <p:spPr bwMode="auto">
          <a:xfrm>
            <a:off x="539750" y="188913"/>
            <a:ext cx="8228013" cy="579437"/>
          </a:xfrm>
          <a:prstGeom prst="rect">
            <a:avLst/>
          </a:prstGeom>
          <a:noFill/>
          <a:ln w="9525">
            <a:noFill/>
            <a:miter lim="800000"/>
            <a:headEnd/>
            <a:tailEnd/>
          </a:ln>
        </p:spPr>
        <p:txBody>
          <a:bodyPr>
            <a:spAutoFit/>
          </a:bodyPr>
          <a:lstStyle/>
          <a:p>
            <a:pPr algn="ctr"/>
            <a:r>
              <a:rPr lang="en-US" altLang="zh-CN" sz="3200" b="1">
                <a:solidFill>
                  <a:schemeClr val="tx2"/>
                </a:solidFill>
                <a:ea typeface="黑体" pitchFamily="2" charset="-122"/>
              </a:rPr>
              <a:t>The schematic diagram of the TP forcing</a:t>
            </a:r>
            <a:endParaRPr lang="zh-CN" altLang="en-US" sz="3200" b="1">
              <a:solidFill>
                <a:schemeClr val="tx2"/>
              </a:solidFill>
              <a:ea typeface="黑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strVal val="#ppt_w*0.70"/>
                                          </p:val>
                                        </p:tav>
                                        <p:tav tm="100000">
                                          <p:val>
                                            <p:strVal val="#ppt_w"/>
                                          </p:val>
                                        </p:tav>
                                      </p:tavLst>
                                    </p:anim>
                                    <p:anim calcmode="lin" valueType="num">
                                      <p:cBhvr>
                                        <p:cTn id="25" dur="500" fill="hold"/>
                                        <p:tgtEl>
                                          <p:spTgt spid="32"/>
                                        </p:tgtEl>
                                        <p:attrNameLst>
                                          <p:attrName>ppt_h</p:attrName>
                                        </p:attrNameLst>
                                      </p:cBhvr>
                                      <p:tavLst>
                                        <p:tav tm="0">
                                          <p:val>
                                            <p:strVal val="#ppt_h"/>
                                          </p:val>
                                        </p:tav>
                                        <p:tav tm="100000">
                                          <p:val>
                                            <p:strVal val="#ppt_h"/>
                                          </p:val>
                                        </p:tav>
                                      </p:tavLst>
                                    </p:anim>
                                    <p:animEffect transition="in" filter="fade">
                                      <p:cBhvr>
                                        <p:cTn id="26" dur="500"/>
                                        <p:tgtEl>
                                          <p:spTgt spid="32"/>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strVal val="#ppt_w*0.7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animEffect transition="in" filter="fade">
                                      <p:cBhvr>
                                        <p:cTn id="31" dur="500"/>
                                        <p:tgtEl>
                                          <p:spTgt spid="1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strVal val="#ppt_w*0.70"/>
                                          </p:val>
                                        </p:tav>
                                        <p:tav tm="100000">
                                          <p:val>
                                            <p:strVal val="#ppt_w"/>
                                          </p:val>
                                        </p:tav>
                                      </p:tavLst>
                                    </p:anim>
                                    <p:anim calcmode="lin" valueType="num">
                                      <p:cBhvr>
                                        <p:cTn id="35" dur="500" fill="hold"/>
                                        <p:tgtEl>
                                          <p:spTgt spid="28"/>
                                        </p:tgtEl>
                                        <p:attrNameLst>
                                          <p:attrName>ppt_h</p:attrName>
                                        </p:attrNameLst>
                                      </p:cBhvr>
                                      <p:tavLst>
                                        <p:tav tm="0">
                                          <p:val>
                                            <p:strVal val="#ppt_h"/>
                                          </p:val>
                                        </p:tav>
                                        <p:tav tm="100000">
                                          <p:val>
                                            <p:strVal val="#ppt_h"/>
                                          </p:val>
                                        </p:tav>
                                      </p:tavLst>
                                    </p:anim>
                                    <p:animEffect transition="in" filter="fade">
                                      <p:cBhvr>
                                        <p:cTn id="36" dur="500"/>
                                        <p:tgtEl>
                                          <p:spTgt spid="28"/>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strVal val="#ppt_w*0.70"/>
                                          </p:val>
                                        </p:tav>
                                        <p:tav tm="100000">
                                          <p:val>
                                            <p:strVal val="#ppt_w"/>
                                          </p:val>
                                        </p:tav>
                                      </p:tavLst>
                                    </p:anim>
                                    <p:anim calcmode="lin" valueType="num">
                                      <p:cBhvr>
                                        <p:cTn id="40" dur="500" fill="hold"/>
                                        <p:tgtEl>
                                          <p:spTgt spid="29"/>
                                        </p:tgtEl>
                                        <p:attrNameLst>
                                          <p:attrName>ppt_h</p:attrName>
                                        </p:attrNameLst>
                                      </p:cBhvr>
                                      <p:tavLst>
                                        <p:tav tm="0">
                                          <p:val>
                                            <p:strVal val="#ppt_h"/>
                                          </p:val>
                                        </p:tav>
                                        <p:tav tm="100000">
                                          <p:val>
                                            <p:strVal val="#ppt_h"/>
                                          </p:val>
                                        </p:tav>
                                      </p:tavLst>
                                    </p:anim>
                                    <p:animEffect transition="in" filter="fade">
                                      <p:cBhvr>
                                        <p:cTn id="41" dur="500"/>
                                        <p:tgtEl>
                                          <p:spTgt spid="29"/>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ppt_w*0.70"/>
                                          </p:val>
                                        </p:tav>
                                        <p:tav tm="100000">
                                          <p:val>
                                            <p:strVal val="#ppt_w"/>
                                          </p:val>
                                        </p:tav>
                                      </p:tavLst>
                                    </p:anim>
                                    <p:anim calcmode="lin" valueType="num">
                                      <p:cBhvr>
                                        <p:cTn id="45" dur="500" fill="hold"/>
                                        <p:tgtEl>
                                          <p:spTgt spid="30"/>
                                        </p:tgtEl>
                                        <p:attrNameLst>
                                          <p:attrName>ppt_h</p:attrName>
                                        </p:attrNameLst>
                                      </p:cBhvr>
                                      <p:tavLst>
                                        <p:tav tm="0">
                                          <p:val>
                                            <p:strVal val="#ppt_h"/>
                                          </p:val>
                                        </p:tav>
                                        <p:tav tm="100000">
                                          <p:val>
                                            <p:strVal val="#ppt_h"/>
                                          </p:val>
                                        </p:tav>
                                      </p:tavLst>
                                    </p:anim>
                                    <p:animEffect transition="in" filter="fade">
                                      <p:cBhvr>
                                        <p:cTn id="46" dur="500"/>
                                        <p:tgtEl>
                                          <p:spTgt spid="30"/>
                                        </p:tgtEl>
                                      </p:cBhvr>
                                    </p:animEffect>
                                  </p:childTnLst>
                                </p:cTn>
                              </p:par>
                            </p:childTnLst>
                          </p:cTn>
                        </p:par>
                        <p:par>
                          <p:cTn id="47" fill="hold">
                            <p:stCondLst>
                              <p:cond delay="500"/>
                            </p:stCondLst>
                            <p:childTnLst>
                              <p:par>
                                <p:cTn id="48" presetID="17" presetClass="entr" presetSubtype="1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strVal val="#ppt_h"/>
                                          </p:val>
                                        </p:tav>
                                        <p:tav tm="100000">
                                          <p:val>
                                            <p:strVal val="#ppt_h"/>
                                          </p:val>
                                        </p:tav>
                                      </p:tavLst>
                                    </p:anim>
                                  </p:childTnLst>
                                </p:cTn>
                              </p:par>
                              <p:par>
                                <p:cTn id="64" presetID="17" presetClass="entr" presetSubtype="1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1" nodeType="clickEffect">
                                  <p:stCondLst>
                                    <p:cond delay="0"/>
                                  </p:stCondLst>
                                  <p:childTnLst>
                                    <p:animMotion origin="layout" path="M 1.11022E-16 4.07407E-6 C 0.0217 0.01759 0.04427 0.03611 0.07413 0.0625 C 0.10399 0.08912 0.14201 0.1243 0.18056 0.15972 " pathEditMode="relative" rAng="0" ptsTypes="aaA">
                                      <p:cBhvr>
                                        <p:cTn id="71" dur="2000" fill="hold"/>
                                        <p:tgtEl>
                                          <p:spTgt spid="30"/>
                                        </p:tgtEl>
                                        <p:attrNameLst>
                                          <p:attrName>ppt_x</p:attrName>
                                          <p:attrName>ppt_y</p:attrName>
                                        </p:attrNameLst>
                                      </p:cBhvr>
                                      <p:rCtr x="90" y="80"/>
                                    </p:animMotion>
                                  </p:childTnLst>
                                </p:cTn>
                              </p:par>
                              <p:par>
                                <p:cTn id="72" presetID="0" presetClass="path" presetSubtype="0" accel="50000" decel="50000" fill="hold" grpId="1" nodeType="withEffect">
                                  <p:stCondLst>
                                    <p:cond delay="0"/>
                                  </p:stCondLst>
                                  <p:childTnLst>
                                    <p:animMotion origin="layout" path="M 4.44444E-6 -7.40741E-7 C 0.02083 -0.01389 0.04253 -0.02755 0.07118 -0.04745 C 0.10017 -0.06713 0.13628 -0.09329 0.17326 -0.11898 " pathEditMode="relative" rAng="0" ptsTypes="aaA">
                                      <p:cBhvr>
                                        <p:cTn id="73" dur="2000" fill="hold"/>
                                        <p:tgtEl>
                                          <p:spTgt spid="37"/>
                                        </p:tgtEl>
                                        <p:attrNameLst>
                                          <p:attrName>ppt_x</p:attrName>
                                          <p:attrName>ppt_y</p:attrName>
                                        </p:attrNameLst>
                                      </p:cBhvr>
                                      <p:rCtr x="87" y="-59"/>
                                    </p:animMotion>
                                  </p:childTnLst>
                                </p:cTn>
                              </p:par>
                            </p:childTnLst>
                          </p:cTn>
                        </p:par>
                        <p:par>
                          <p:cTn id="74" fill="hold">
                            <p:stCondLst>
                              <p:cond delay="2000"/>
                            </p:stCondLst>
                            <p:childTnLst>
                              <p:par>
                                <p:cTn id="75" presetID="1"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par>
                          <p:cTn id="77" fill="hold">
                            <p:stCondLst>
                              <p:cond delay="2000"/>
                            </p:stCondLst>
                            <p:childTnLst>
                              <p:par>
                                <p:cTn id="78" presetID="63" presetClass="path" presetSubtype="0" accel="50000" decel="50000" fill="hold" nodeType="afterEffect">
                                  <p:stCondLst>
                                    <p:cond delay="0"/>
                                  </p:stCondLst>
                                  <p:childTnLst>
                                    <p:animMotion origin="layout" path="M -0.01562 0.00555 L 0.0552 0.00555 " pathEditMode="relative" rAng="0" ptsTypes="AA">
                                      <p:cBhvr>
                                        <p:cTn id="79" dur="2000" fill="hold"/>
                                        <p:tgtEl>
                                          <p:spTgt spid="2"/>
                                        </p:tgtEl>
                                        <p:attrNameLst>
                                          <p:attrName>ppt_x</p:attrName>
                                          <p:attrName>ppt_y</p:attrName>
                                        </p:attrNameLst>
                                      </p:cBhvr>
                                      <p:rCtr x="35" y="0"/>
                                    </p:animMotion>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1000" fill="hold"/>
                                        <p:tgtEl>
                                          <p:spTgt spid="44"/>
                                        </p:tgtEl>
                                        <p:attrNameLst>
                                          <p:attrName>ppt_w</p:attrName>
                                        </p:attrNameLst>
                                      </p:cBhvr>
                                      <p:tavLst>
                                        <p:tav tm="0">
                                          <p:val>
                                            <p:strVal val="#ppt_w*0.70"/>
                                          </p:val>
                                        </p:tav>
                                        <p:tav tm="100000">
                                          <p:val>
                                            <p:strVal val="#ppt_w"/>
                                          </p:val>
                                        </p:tav>
                                      </p:tavLst>
                                    </p:anim>
                                    <p:anim calcmode="lin" valueType="num">
                                      <p:cBhvr>
                                        <p:cTn id="85" dur="1000" fill="hold"/>
                                        <p:tgtEl>
                                          <p:spTgt spid="44"/>
                                        </p:tgtEl>
                                        <p:attrNameLst>
                                          <p:attrName>ppt_h</p:attrName>
                                        </p:attrNameLst>
                                      </p:cBhvr>
                                      <p:tavLst>
                                        <p:tav tm="0">
                                          <p:val>
                                            <p:strVal val="#ppt_h"/>
                                          </p:val>
                                        </p:tav>
                                        <p:tav tm="100000">
                                          <p:val>
                                            <p:strVal val="#ppt_h"/>
                                          </p:val>
                                        </p:tav>
                                      </p:tavLst>
                                    </p:anim>
                                    <p:animEffect transition="in" filter="fade">
                                      <p:cBhvr>
                                        <p:cTn id="86" dur="1000"/>
                                        <p:tgtEl>
                                          <p:spTgt spid="44"/>
                                        </p:tgtEl>
                                      </p:cBhvr>
                                    </p:animEffect>
                                  </p:childTnLst>
                                </p:cTn>
                              </p:par>
                            </p:childTnLst>
                          </p:cTn>
                        </p:par>
                        <p:par>
                          <p:cTn id="87" fill="hold">
                            <p:stCondLst>
                              <p:cond delay="1000"/>
                            </p:stCondLst>
                            <p:childTnLst>
                              <p:par>
                                <p:cTn id="88" presetID="6" presetClass="emph" presetSubtype="0" fill="hold" nodeType="afterEffect">
                                  <p:stCondLst>
                                    <p:cond delay="0"/>
                                  </p:stCondLst>
                                  <p:childTnLst>
                                    <p:animScale>
                                      <p:cBhvr>
                                        <p:cTn id="89" dur="500" fill="hold"/>
                                        <p:tgtEl>
                                          <p:spTgt spid="44"/>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32"/>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4"/>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30"/>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1"/>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35"/>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36"/>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37"/>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nodeType="click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dissolve">
                                      <p:cBhvr>
                                        <p:cTn id="132" dur="500"/>
                                        <p:tgtEl>
                                          <p:spTgt spid="7"/>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55" presetClass="entr" presetSubtype="0" fill="hold" nodeType="clickEffect">
                                  <p:stCondLst>
                                    <p:cond delay="0"/>
                                  </p:stCondLst>
                                  <p:childTnLst>
                                    <p:set>
                                      <p:cBhvr>
                                        <p:cTn id="140" dur="1" fill="hold">
                                          <p:stCondLst>
                                            <p:cond delay="0"/>
                                          </p:stCondLst>
                                        </p:cTn>
                                        <p:tgtEl>
                                          <p:spTgt spid="9"/>
                                        </p:tgtEl>
                                        <p:attrNameLst>
                                          <p:attrName>style.visibility</p:attrName>
                                        </p:attrNameLst>
                                      </p:cBhvr>
                                      <p:to>
                                        <p:strVal val="visible"/>
                                      </p:to>
                                    </p:set>
                                    <p:anim calcmode="lin" valueType="num">
                                      <p:cBhvr>
                                        <p:cTn id="141" dur="1000" fill="hold"/>
                                        <p:tgtEl>
                                          <p:spTgt spid="9"/>
                                        </p:tgtEl>
                                        <p:attrNameLst>
                                          <p:attrName>ppt_w</p:attrName>
                                        </p:attrNameLst>
                                      </p:cBhvr>
                                      <p:tavLst>
                                        <p:tav tm="0">
                                          <p:val>
                                            <p:strVal val="#ppt_w*0.70"/>
                                          </p:val>
                                        </p:tav>
                                        <p:tav tm="100000">
                                          <p:val>
                                            <p:strVal val="#ppt_w"/>
                                          </p:val>
                                        </p:tav>
                                      </p:tavLst>
                                    </p:anim>
                                    <p:anim calcmode="lin" valueType="num">
                                      <p:cBhvr>
                                        <p:cTn id="142" dur="1000" fill="hold"/>
                                        <p:tgtEl>
                                          <p:spTgt spid="9"/>
                                        </p:tgtEl>
                                        <p:attrNameLst>
                                          <p:attrName>ppt_h</p:attrName>
                                        </p:attrNameLst>
                                      </p:cBhvr>
                                      <p:tavLst>
                                        <p:tav tm="0">
                                          <p:val>
                                            <p:strVal val="#ppt_h"/>
                                          </p:val>
                                        </p:tav>
                                        <p:tav tm="100000">
                                          <p:val>
                                            <p:strVal val="#ppt_h"/>
                                          </p:val>
                                        </p:tav>
                                      </p:tavLst>
                                    </p:anim>
                                    <p:animEffect transition="in" filter="fade">
                                      <p:cBhvr>
                                        <p:cTn id="143" dur="1000"/>
                                        <p:tgtEl>
                                          <p:spTgt spid="9"/>
                                        </p:tgtEl>
                                      </p:cBhvr>
                                    </p:animEffect>
                                  </p:childTnLst>
                                </p:cTn>
                              </p:par>
                            </p:childTnLst>
                          </p:cTn>
                        </p:par>
                      </p:childTnLst>
                    </p:cTn>
                  </p:par>
                  <p:par>
                    <p:cTn id="144" fill="hold">
                      <p:stCondLst>
                        <p:cond delay="indefinite"/>
                      </p:stCondLst>
                      <p:childTnLst>
                        <p:par>
                          <p:cTn id="145" fill="hold">
                            <p:stCondLst>
                              <p:cond delay="0"/>
                            </p:stCondLst>
                            <p:childTnLst>
                              <p:par>
                                <p:cTn id="146" presetID="17" presetClass="entr" presetSubtype="10" fill="hold" nodeType="clickEffect">
                                  <p:stCondLst>
                                    <p:cond delay="0"/>
                                  </p:stCondLst>
                                  <p:childTnLst>
                                    <p:set>
                                      <p:cBhvr>
                                        <p:cTn id="147" dur="1" fill="hold">
                                          <p:stCondLst>
                                            <p:cond delay="0"/>
                                          </p:stCondLst>
                                        </p:cTn>
                                        <p:tgtEl>
                                          <p:spTgt spid="110"/>
                                        </p:tgtEl>
                                        <p:attrNameLst>
                                          <p:attrName>style.visibility</p:attrName>
                                        </p:attrNameLst>
                                      </p:cBhvr>
                                      <p:to>
                                        <p:strVal val="visible"/>
                                      </p:to>
                                    </p:set>
                                    <p:anim calcmode="lin" valueType="num">
                                      <p:cBhvr>
                                        <p:cTn id="148" dur="500" fill="hold"/>
                                        <p:tgtEl>
                                          <p:spTgt spid="110"/>
                                        </p:tgtEl>
                                        <p:attrNameLst>
                                          <p:attrName>ppt_w</p:attrName>
                                        </p:attrNameLst>
                                      </p:cBhvr>
                                      <p:tavLst>
                                        <p:tav tm="0">
                                          <p:val>
                                            <p:fltVal val="0"/>
                                          </p:val>
                                        </p:tav>
                                        <p:tav tm="100000">
                                          <p:val>
                                            <p:strVal val="#ppt_w"/>
                                          </p:val>
                                        </p:tav>
                                      </p:tavLst>
                                    </p:anim>
                                    <p:anim calcmode="lin" valueType="num">
                                      <p:cBhvr>
                                        <p:cTn id="149" dur="500" fill="hold"/>
                                        <p:tgtEl>
                                          <p:spTgt spid="110"/>
                                        </p:tgtEl>
                                        <p:attrNameLst>
                                          <p:attrName>ppt_h</p:attrName>
                                        </p:attrNameLst>
                                      </p:cBhvr>
                                      <p:tavLst>
                                        <p:tav tm="0">
                                          <p:val>
                                            <p:strVal val="#ppt_h"/>
                                          </p:val>
                                        </p:tav>
                                        <p:tav tm="100000">
                                          <p:val>
                                            <p:strVal val="#ppt_h"/>
                                          </p:val>
                                        </p:tav>
                                      </p:tavLst>
                                    </p:anim>
                                  </p:childTnLst>
                                </p:cTn>
                              </p:par>
                              <p:par>
                                <p:cTn id="150" presetID="17" presetClass="entr" presetSubtype="10" fill="hold" nodeType="withEffect">
                                  <p:stCondLst>
                                    <p:cond delay="0"/>
                                  </p:stCondLst>
                                  <p:childTnLst>
                                    <p:set>
                                      <p:cBhvr>
                                        <p:cTn id="151" dur="1" fill="hold">
                                          <p:stCondLst>
                                            <p:cond delay="0"/>
                                          </p:stCondLst>
                                        </p:cTn>
                                        <p:tgtEl>
                                          <p:spTgt spid="111"/>
                                        </p:tgtEl>
                                        <p:attrNameLst>
                                          <p:attrName>style.visibility</p:attrName>
                                        </p:attrNameLst>
                                      </p:cBhvr>
                                      <p:to>
                                        <p:strVal val="visible"/>
                                      </p:to>
                                    </p:set>
                                    <p:anim calcmode="lin" valueType="num">
                                      <p:cBhvr>
                                        <p:cTn id="152" dur="500" fill="hold"/>
                                        <p:tgtEl>
                                          <p:spTgt spid="111"/>
                                        </p:tgtEl>
                                        <p:attrNameLst>
                                          <p:attrName>ppt_w</p:attrName>
                                        </p:attrNameLst>
                                      </p:cBhvr>
                                      <p:tavLst>
                                        <p:tav tm="0">
                                          <p:val>
                                            <p:fltVal val="0"/>
                                          </p:val>
                                        </p:tav>
                                        <p:tav tm="100000">
                                          <p:val>
                                            <p:strVal val="#ppt_w"/>
                                          </p:val>
                                        </p:tav>
                                      </p:tavLst>
                                    </p:anim>
                                    <p:anim calcmode="lin" valueType="num">
                                      <p:cBhvr>
                                        <p:cTn id="153" dur="500" fill="hold"/>
                                        <p:tgtEl>
                                          <p:spTgt spid="111"/>
                                        </p:tgtEl>
                                        <p:attrNameLst>
                                          <p:attrName>ppt_h</p:attrName>
                                        </p:attrNameLst>
                                      </p:cBhvr>
                                      <p:tavLst>
                                        <p:tav tm="0">
                                          <p:val>
                                            <p:strVal val="#ppt_h"/>
                                          </p:val>
                                        </p:tav>
                                        <p:tav tm="100000">
                                          <p:val>
                                            <p:strVal val="#ppt_h"/>
                                          </p:val>
                                        </p:tav>
                                      </p:tavLst>
                                    </p:anim>
                                  </p:childTnLst>
                                </p:cTn>
                              </p:par>
                            </p:childTnLst>
                          </p:cTn>
                        </p:par>
                        <p:par>
                          <p:cTn id="154" fill="hold">
                            <p:stCondLst>
                              <p:cond delay="500"/>
                            </p:stCondLst>
                            <p:childTnLst>
                              <p:par>
                                <p:cTn id="155" presetID="17" presetClass="entr" presetSubtype="10" fill="hold" grpId="0" nodeType="afterEffect">
                                  <p:stCondLst>
                                    <p:cond delay="0"/>
                                  </p:stCondLst>
                                  <p:childTnLst>
                                    <p:set>
                                      <p:cBhvr>
                                        <p:cTn id="156" dur="1" fill="hold">
                                          <p:stCondLst>
                                            <p:cond delay="0"/>
                                          </p:stCondLst>
                                        </p:cTn>
                                        <p:tgtEl>
                                          <p:spTgt spid="112"/>
                                        </p:tgtEl>
                                        <p:attrNameLst>
                                          <p:attrName>style.visibility</p:attrName>
                                        </p:attrNameLst>
                                      </p:cBhvr>
                                      <p:to>
                                        <p:strVal val="visible"/>
                                      </p:to>
                                    </p:set>
                                    <p:anim calcmode="lin" valueType="num">
                                      <p:cBhvr>
                                        <p:cTn id="157" dur="500" fill="hold"/>
                                        <p:tgtEl>
                                          <p:spTgt spid="112"/>
                                        </p:tgtEl>
                                        <p:attrNameLst>
                                          <p:attrName>ppt_w</p:attrName>
                                        </p:attrNameLst>
                                      </p:cBhvr>
                                      <p:tavLst>
                                        <p:tav tm="0">
                                          <p:val>
                                            <p:fltVal val="0"/>
                                          </p:val>
                                        </p:tav>
                                        <p:tav tm="100000">
                                          <p:val>
                                            <p:strVal val="#ppt_w"/>
                                          </p:val>
                                        </p:tav>
                                      </p:tavLst>
                                    </p:anim>
                                    <p:anim calcmode="lin" valueType="num">
                                      <p:cBhvr>
                                        <p:cTn id="158" dur="500" fill="hold"/>
                                        <p:tgtEl>
                                          <p:spTgt spid="112"/>
                                        </p:tgtEl>
                                        <p:attrNameLst>
                                          <p:attrName>ppt_h</p:attrName>
                                        </p:attrNameLst>
                                      </p:cBhvr>
                                      <p:tavLst>
                                        <p:tav tm="0">
                                          <p:val>
                                            <p:strVal val="#ppt_h"/>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13"/>
                                        </p:tgtEl>
                                        <p:attrNameLst>
                                          <p:attrName>style.visibility</p:attrName>
                                        </p:attrNameLst>
                                      </p:cBhvr>
                                      <p:to>
                                        <p:strVal val="visible"/>
                                      </p:to>
                                    </p:set>
                                  </p:childTnLst>
                                </p:cTn>
                              </p:par>
                            </p:childTnLst>
                          </p:cTn>
                        </p:par>
                        <p:par>
                          <p:cTn id="163" fill="hold">
                            <p:stCondLst>
                              <p:cond delay="0"/>
                            </p:stCondLst>
                            <p:childTnLst>
                              <p:par>
                                <p:cTn id="164" presetID="56" presetClass="path" presetSubtype="0" accel="50000" decel="50000" fill="hold" nodeType="afterEffect">
                                  <p:stCondLst>
                                    <p:cond delay="0"/>
                                  </p:stCondLst>
                                  <p:childTnLst>
                                    <p:animMotion origin="layout" path="M 5E-6 0 L 0.47657 -0.18889 " pathEditMode="relative" rAng="0" ptsTypes="AA">
                                      <p:cBhvr>
                                        <p:cTn id="165" dur="1000" fill="hold"/>
                                        <p:tgtEl>
                                          <p:spTgt spid="113"/>
                                        </p:tgtEl>
                                        <p:attrNameLst>
                                          <p:attrName>ppt_x</p:attrName>
                                          <p:attrName>ppt_y</p:attrName>
                                        </p:attrNameLst>
                                      </p:cBhvr>
                                      <p:rCtr x="238" y="-94"/>
                                    </p:animMotion>
                                  </p:childTnLst>
                                </p:cTn>
                              </p:par>
                            </p:childTnLst>
                          </p:cTn>
                        </p:par>
                        <p:par>
                          <p:cTn id="166" fill="hold">
                            <p:stCondLst>
                              <p:cond delay="1000"/>
                            </p:stCondLst>
                            <p:childTnLst>
                              <p:par>
                                <p:cTn id="167" presetID="22" presetClass="entr" presetSubtype="4" fill="hold" nodeType="afterEffect">
                                  <p:stCondLst>
                                    <p:cond delay="0"/>
                                  </p:stCondLst>
                                  <p:childTnLst>
                                    <p:set>
                                      <p:cBhvr>
                                        <p:cTn id="168" dur="1" fill="hold">
                                          <p:stCondLst>
                                            <p:cond delay="0"/>
                                          </p:stCondLst>
                                        </p:cTn>
                                        <p:tgtEl>
                                          <p:spTgt spid="71"/>
                                        </p:tgtEl>
                                        <p:attrNameLst>
                                          <p:attrName>style.visibility</p:attrName>
                                        </p:attrNameLst>
                                      </p:cBhvr>
                                      <p:to>
                                        <p:strVal val="visible"/>
                                      </p:to>
                                    </p:set>
                                    <p:animEffect transition="in" filter="wipe(down)">
                                      <p:cBhvr>
                                        <p:cTn id="169" dur="500"/>
                                        <p:tgtEl>
                                          <p:spTgt spid="71"/>
                                        </p:tgtEl>
                                      </p:cBhvr>
                                    </p:animEffect>
                                  </p:childTnLst>
                                </p:cTn>
                              </p:par>
                            </p:childTnLst>
                          </p:cTn>
                        </p:par>
                        <p:par>
                          <p:cTn id="170" fill="hold">
                            <p:stCondLst>
                              <p:cond delay="1500"/>
                            </p:stCondLst>
                            <p:childTnLst>
                              <p:par>
                                <p:cTn id="171" presetID="1" presetClass="entr" presetSubtype="0" fill="hold" grpId="0" nodeType="afterEffect">
                                  <p:stCondLst>
                                    <p:cond delay="0"/>
                                  </p:stCondLst>
                                  <p:childTnLst>
                                    <p:set>
                                      <p:cBhvr>
                                        <p:cTn id="172" dur="1" fill="hold">
                                          <p:stCondLst>
                                            <p:cond delay="0"/>
                                          </p:stCondLst>
                                        </p:cTn>
                                        <p:tgtEl>
                                          <p:spTgt spid="115"/>
                                        </p:tgtEl>
                                        <p:attrNameLst>
                                          <p:attrName>style.visibility</p:attrName>
                                        </p:attrNameLst>
                                      </p:cBhvr>
                                      <p:to>
                                        <p:strVal val="visible"/>
                                      </p:to>
                                    </p:set>
                                  </p:childTnLst>
                                </p:cTn>
                              </p:par>
                            </p:childTnLst>
                          </p:cTn>
                        </p:par>
                        <p:par>
                          <p:cTn id="173" fill="hold">
                            <p:stCondLst>
                              <p:cond delay="1500"/>
                            </p:stCondLst>
                            <p:childTnLst>
                              <p:par>
                                <p:cTn id="174" presetID="63" presetClass="path" presetSubtype="0" accel="50000" decel="50000" fill="hold" grpId="1" nodeType="afterEffect">
                                  <p:stCondLst>
                                    <p:cond delay="0"/>
                                  </p:stCondLst>
                                  <p:childTnLst>
                                    <p:animMotion origin="layout" path="M -3.61111E-6 0.01041 L 0.5158 0.02361 " pathEditMode="relative" rAng="0" ptsTypes="AA">
                                      <p:cBhvr>
                                        <p:cTn id="175" dur="1000" fill="hold"/>
                                        <p:tgtEl>
                                          <p:spTgt spid="115"/>
                                        </p:tgtEl>
                                        <p:attrNameLst>
                                          <p:attrName>ppt_x</p:attrName>
                                          <p:attrName>ppt_y</p:attrName>
                                        </p:attrNameLst>
                                      </p:cBhvr>
                                      <p:rCtr x="258" y="6"/>
                                    </p:animMotion>
                                  </p:childTnLst>
                                </p:cTn>
                              </p:par>
                            </p:childTnLst>
                          </p:cTn>
                        </p:par>
                        <p:par>
                          <p:cTn id="176" fill="hold">
                            <p:stCondLst>
                              <p:cond delay="2500"/>
                            </p:stCondLst>
                            <p:childTnLst>
                              <p:par>
                                <p:cTn id="177" presetID="22" presetClass="entr" presetSubtype="4" fill="hold" nodeType="afterEffect">
                                  <p:stCondLst>
                                    <p:cond delay="0"/>
                                  </p:stCondLst>
                                  <p:childTnLst>
                                    <p:set>
                                      <p:cBhvr>
                                        <p:cTn id="178" dur="1" fill="hold">
                                          <p:stCondLst>
                                            <p:cond delay="0"/>
                                          </p:stCondLst>
                                        </p:cTn>
                                        <p:tgtEl>
                                          <p:spTgt spid="73"/>
                                        </p:tgtEl>
                                        <p:attrNameLst>
                                          <p:attrName>style.visibility</p:attrName>
                                        </p:attrNameLst>
                                      </p:cBhvr>
                                      <p:to>
                                        <p:strVal val="visible"/>
                                      </p:to>
                                    </p:set>
                                    <p:animEffect transition="in" filter="wipe(down)">
                                      <p:cBhvr>
                                        <p:cTn id="179" dur="500"/>
                                        <p:tgtEl>
                                          <p:spTgt spid="73"/>
                                        </p:tgtEl>
                                      </p:cBhvr>
                                    </p:animEffect>
                                  </p:childTnLst>
                                </p:cTn>
                              </p:par>
                            </p:childTnLst>
                          </p:cTn>
                        </p:par>
                        <p:par>
                          <p:cTn id="180" fill="hold">
                            <p:stCondLst>
                              <p:cond delay="3000"/>
                            </p:stCondLst>
                            <p:childTnLst>
                              <p:par>
                                <p:cTn id="181" presetID="1" presetClass="entr" presetSubtype="0" fill="hold" grpId="0" nodeType="afterEffect">
                                  <p:stCondLst>
                                    <p:cond delay="0"/>
                                  </p:stCondLst>
                                  <p:childTnLst>
                                    <p:set>
                                      <p:cBhvr>
                                        <p:cTn id="182" dur="1" fill="hold">
                                          <p:stCondLst>
                                            <p:cond delay="0"/>
                                          </p:stCondLst>
                                        </p:cTn>
                                        <p:tgtEl>
                                          <p:spTgt spid="114"/>
                                        </p:tgtEl>
                                        <p:attrNameLst>
                                          <p:attrName>style.visibility</p:attrName>
                                        </p:attrNameLst>
                                      </p:cBhvr>
                                      <p:to>
                                        <p:strVal val="visible"/>
                                      </p:to>
                                    </p:set>
                                  </p:childTnLst>
                                </p:cTn>
                              </p:par>
                            </p:childTnLst>
                          </p:cTn>
                        </p:par>
                        <p:par>
                          <p:cTn id="183" fill="hold">
                            <p:stCondLst>
                              <p:cond delay="3000"/>
                            </p:stCondLst>
                            <p:childTnLst>
                              <p:par>
                                <p:cTn id="184" presetID="42" presetClass="path" presetSubtype="0" accel="50000" decel="50000" fill="hold" grpId="1" nodeType="afterEffect">
                                  <p:stCondLst>
                                    <p:cond delay="0"/>
                                  </p:stCondLst>
                                  <p:childTnLst>
                                    <p:animMotion origin="layout" path="M -1.66667E-6 0 L 0.49913 0.18102 " pathEditMode="relative" rAng="0" ptsTypes="AA">
                                      <p:cBhvr>
                                        <p:cTn id="185" dur="1000" fill="hold"/>
                                        <p:tgtEl>
                                          <p:spTgt spid="114"/>
                                        </p:tgtEl>
                                        <p:attrNameLst>
                                          <p:attrName>ppt_x</p:attrName>
                                          <p:attrName>ppt_y</p:attrName>
                                        </p:attrNameLst>
                                      </p:cBhvr>
                                      <p:rCtr x="249" y="91"/>
                                    </p:animMotion>
                                  </p:childTnLst>
                                </p:cTn>
                              </p:par>
                            </p:childTnLst>
                          </p:cTn>
                        </p:par>
                        <p:par>
                          <p:cTn id="186" fill="hold">
                            <p:stCondLst>
                              <p:cond delay="4000"/>
                            </p:stCondLst>
                            <p:childTnLst>
                              <p:par>
                                <p:cTn id="187" presetID="22" presetClass="entr" presetSubtype="4" fill="hold" nodeType="afterEffect">
                                  <p:stCondLst>
                                    <p:cond delay="0"/>
                                  </p:stCondLst>
                                  <p:childTnLst>
                                    <p:set>
                                      <p:cBhvr>
                                        <p:cTn id="188" dur="1" fill="hold">
                                          <p:stCondLst>
                                            <p:cond delay="0"/>
                                          </p:stCondLst>
                                        </p:cTn>
                                        <p:tgtEl>
                                          <p:spTgt spid="75"/>
                                        </p:tgtEl>
                                        <p:attrNameLst>
                                          <p:attrName>style.visibility</p:attrName>
                                        </p:attrNameLst>
                                      </p:cBhvr>
                                      <p:to>
                                        <p:strVal val="visible"/>
                                      </p:to>
                                    </p:set>
                                    <p:animEffect transition="in" filter="wipe(down)">
                                      <p:cBhvr>
                                        <p:cTn id="18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nimBg="1"/>
      <p:bldP spid="14" grpId="1" animBg="1"/>
      <p:bldP spid="22" grpId="0" animBg="1"/>
      <p:bldP spid="22" grpId="1" animBg="1"/>
      <p:bldP spid="23" grpId="0" animBg="1"/>
      <p:bldP spid="23" grpId="1" animBg="1"/>
      <p:bldP spid="24" grpId="0" animBg="1"/>
      <p:bldP spid="24" grpId="1" animBg="1"/>
      <p:bldP spid="28" grpId="0" animBg="1"/>
      <p:bldP spid="28" grpId="1" animBg="1"/>
      <p:bldP spid="29" grpId="0" animBg="1"/>
      <p:bldP spid="29" grpId="1" animBg="1"/>
      <p:bldP spid="30" grpId="0" animBg="1"/>
      <p:bldP spid="30" grpId="1" animBg="1"/>
      <p:bldP spid="30" grpId="2" animBg="1"/>
      <p:bldP spid="31" grpId="0" animBg="1"/>
      <p:bldP spid="31" grpId="1" animBg="1"/>
      <p:bldP spid="35" grpId="0" animBg="1"/>
      <p:bldP spid="35" grpId="1" animBg="1"/>
      <p:bldP spid="36" grpId="0" animBg="1"/>
      <p:bldP spid="36" grpId="1" animBg="1"/>
      <p:bldP spid="37" grpId="0" animBg="1"/>
      <p:bldP spid="37" grpId="1" animBg="1"/>
      <p:bldP spid="37" grpId="2" animBg="1"/>
      <p:bldP spid="112" grpId="0" animBg="1"/>
      <p:bldP spid="113" grpId="0" animBg="1"/>
      <p:bldP spid="114" grpId="0" animBg="1"/>
      <p:bldP spid="114" grpId="1" animBg="1"/>
      <p:bldP spid="115" grpId="0" animBg="1"/>
      <p:bldP spid="1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p:cNvPicPr>
          <p:nvPr/>
        </p:nvPicPr>
        <p:blipFill>
          <a:blip r:embed="rId3"/>
          <a:srcRect/>
          <a:stretch>
            <a:fillRect/>
          </a:stretch>
        </p:blipFill>
        <p:spPr bwMode="auto">
          <a:xfrm>
            <a:off x="1428750" y="0"/>
            <a:ext cx="6858000" cy="6858000"/>
          </a:xfrm>
          <a:prstGeom prst="rect">
            <a:avLst/>
          </a:prstGeom>
          <a:noFill/>
          <a:ln w="9525">
            <a:noFill/>
            <a:miter lim="800000"/>
            <a:headEnd/>
            <a:tailEnd/>
          </a:ln>
        </p:spPr>
      </p:pic>
      <p:sp>
        <p:nvSpPr>
          <p:cNvPr id="18434" name="Line 4"/>
          <p:cNvSpPr>
            <a:spLocks noChangeShapeType="1"/>
          </p:cNvSpPr>
          <p:nvPr/>
        </p:nvSpPr>
        <p:spPr bwMode="auto">
          <a:xfrm>
            <a:off x="2971800" y="1412875"/>
            <a:ext cx="0" cy="1801813"/>
          </a:xfrm>
          <a:prstGeom prst="line">
            <a:avLst/>
          </a:prstGeom>
          <a:noFill/>
          <a:ln w="38100">
            <a:solidFill>
              <a:srgbClr val="FF0000"/>
            </a:solidFill>
            <a:round/>
            <a:headEnd/>
            <a:tailEnd/>
          </a:ln>
        </p:spPr>
        <p:txBody>
          <a:bodyPr/>
          <a:lstStyle/>
          <a:p>
            <a:endParaRPr lang="zh-CN" altLang="en-US"/>
          </a:p>
        </p:txBody>
      </p:sp>
      <p:sp>
        <p:nvSpPr>
          <p:cNvPr id="18435" name="Line 5"/>
          <p:cNvSpPr>
            <a:spLocks noChangeShapeType="1"/>
          </p:cNvSpPr>
          <p:nvPr/>
        </p:nvSpPr>
        <p:spPr bwMode="auto">
          <a:xfrm>
            <a:off x="5943600" y="1447800"/>
            <a:ext cx="0" cy="1746250"/>
          </a:xfrm>
          <a:prstGeom prst="line">
            <a:avLst/>
          </a:prstGeom>
          <a:noFill/>
          <a:ln w="38100">
            <a:solidFill>
              <a:srgbClr val="FF0000"/>
            </a:solidFill>
            <a:round/>
            <a:headEnd/>
            <a:tailEnd/>
          </a:ln>
        </p:spPr>
        <p:txBody>
          <a:bodyPr/>
          <a:lstStyle/>
          <a:p>
            <a:endParaRPr lang="zh-CN" altLang="en-US"/>
          </a:p>
        </p:txBody>
      </p:sp>
      <p:sp>
        <p:nvSpPr>
          <p:cNvPr id="18436" name="Text Box 6"/>
          <p:cNvSpPr txBox="1">
            <a:spLocks noChangeArrowheads="1"/>
          </p:cNvSpPr>
          <p:nvPr/>
        </p:nvSpPr>
        <p:spPr bwMode="auto">
          <a:xfrm>
            <a:off x="1214438" y="836613"/>
            <a:ext cx="3500437" cy="581025"/>
          </a:xfrm>
          <a:prstGeom prst="rect">
            <a:avLst/>
          </a:prstGeom>
          <a:noFill/>
          <a:ln w="9525">
            <a:noFill/>
            <a:miter lim="800000"/>
            <a:headEnd/>
            <a:tailEnd/>
          </a:ln>
        </p:spPr>
        <p:txBody>
          <a:bodyPr>
            <a:spAutoFit/>
          </a:bodyPr>
          <a:lstStyle/>
          <a:p>
            <a:pPr algn="ctr">
              <a:spcBef>
                <a:spcPct val="50000"/>
              </a:spcBef>
            </a:pPr>
            <a:r>
              <a:rPr lang="en-US" altLang="zh-CN" sz="1600" b="1">
                <a:solidFill>
                  <a:srgbClr val="000000"/>
                </a:solidFill>
                <a:latin typeface="Verdana" pitchFamily="34" charset="0"/>
                <a:ea typeface="Adobe 黑体 Std R"/>
                <a:cs typeface="Adobe 黑体 Std R"/>
              </a:rPr>
              <a:t>Vertical shear of </a:t>
            </a:r>
            <a:r>
              <a:rPr lang="en-US" altLang="zh-CN" sz="1600" b="1" u="sng">
                <a:solidFill>
                  <a:srgbClr val="0000FF"/>
                </a:solidFill>
                <a:latin typeface="Verdana" pitchFamily="34" charset="0"/>
                <a:ea typeface="Adobe 黑体 Std R"/>
                <a:cs typeface="Adobe 黑体 Std R"/>
              </a:rPr>
              <a:t>zonal</a:t>
            </a:r>
            <a:r>
              <a:rPr lang="en-US" altLang="zh-CN" sz="1600" b="1">
                <a:solidFill>
                  <a:srgbClr val="0000FF"/>
                </a:solidFill>
                <a:latin typeface="Verdana" pitchFamily="34" charset="0"/>
                <a:ea typeface="Adobe 黑体 Std R"/>
                <a:cs typeface="Adobe 黑体 Std R"/>
              </a:rPr>
              <a:t> </a:t>
            </a:r>
            <a:r>
              <a:rPr lang="en-US" altLang="zh-CN" sz="1600" b="1">
                <a:solidFill>
                  <a:srgbClr val="000000"/>
                </a:solidFill>
                <a:latin typeface="Verdana" pitchFamily="34" charset="0"/>
                <a:ea typeface="Adobe 黑体 Std R"/>
                <a:cs typeface="Adobe 黑体 Std R"/>
              </a:rPr>
              <a:t>wind (200hPa-850hPa)</a:t>
            </a:r>
          </a:p>
        </p:txBody>
      </p:sp>
      <p:sp>
        <p:nvSpPr>
          <p:cNvPr id="18437" name="TextBox 1"/>
          <p:cNvSpPr txBox="1">
            <a:spLocks noChangeArrowheads="1"/>
          </p:cNvSpPr>
          <p:nvPr/>
        </p:nvSpPr>
        <p:spPr bwMode="auto">
          <a:xfrm>
            <a:off x="39688" y="2060575"/>
            <a:ext cx="1381125" cy="369888"/>
          </a:xfrm>
          <a:prstGeom prst="rect">
            <a:avLst/>
          </a:prstGeom>
          <a:noFill/>
          <a:ln w="25400">
            <a:noFill/>
            <a:miter lim="800000"/>
            <a:headEnd/>
            <a:tailEnd/>
          </a:ln>
        </p:spPr>
        <p:txBody>
          <a:bodyPr wrap="none">
            <a:spAutoFit/>
          </a:bodyPr>
          <a:lstStyle/>
          <a:p>
            <a:pPr algn="ctr"/>
            <a:r>
              <a:rPr lang="en-US" altLang="zh-CN" b="1">
                <a:latin typeface="Calibri" pitchFamily="34" charset="0"/>
                <a:ea typeface="黑体" pitchFamily="2" charset="-122"/>
              </a:rPr>
              <a:t>Climatology:</a:t>
            </a:r>
          </a:p>
        </p:txBody>
      </p:sp>
      <p:sp>
        <p:nvSpPr>
          <p:cNvPr id="18438" name="TextBox 12"/>
          <p:cNvSpPr txBox="1">
            <a:spLocks noChangeArrowheads="1"/>
          </p:cNvSpPr>
          <p:nvPr/>
        </p:nvSpPr>
        <p:spPr bwMode="auto">
          <a:xfrm>
            <a:off x="53975" y="4149725"/>
            <a:ext cx="1374775" cy="646113"/>
          </a:xfrm>
          <a:prstGeom prst="rect">
            <a:avLst/>
          </a:prstGeom>
          <a:noFill/>
          <a:ln w="25400">
            <a:noFill/>
            <a:miter lim="800000"/>
            <a:headEnd/>
            <a:tailEnd/>
          </a:ln>
        </p:spPr>
        <p:txBody>
          <a:bodyPr wrap="none">
            <a:spAutoFit/>
          </a:bodyPr>
          <a:lstStyle/>
          <a:p>
            <a:pPr algn="ctr"/>
            <a:r>
              <a:rPr lang="en-US" altLang="zh-CN" b="1">
                <a:latin typeface="Calibri" pitchFamily="34" charset="0"/>
                <a:ea typeface="黑体" pitchFamily="2" charset="-122"/>
              </a:rPr>
              <a:t>Experiments</a:t>
            </a:r>
          </a:p>
          <a:p>
            <a:pPr algn="ctr"/>
            <a:r>
              <a:rPr lang="en-US" altLang="zh-CN" b="1">
                <a:latin typeface="Calibri" pitchFamily="34" charset="0"/>
                <a:ea typeface="黑体" pitchFamily="2" charset="-122"/>
              </a:rPr>
              <a:t>with AGCM:</a:t>
            </a:r>
          </a:p>
        </p:txBody>
      </p:sp>
      <p:sp>
        <p:nvSpPr>
          <p:cNvPr id="18439" name="Text Box 6"/>
          <p:cNvSpPr txBox="1">
            <a:spLocks noChangeArrowheads="1"/>
          </p:cNvSpPr>
          <p:nvPr/>
        </p:nvSpPr>
        <p:spPr bwMode="auto">
          <a:xfrm>
            <a:off x="4754563" y="836613"/>
            <a:ext cx="4032250" cy="581025"/>
          </a:xfrm>
          <a:prstGeom prst="rect">
            <a:avLst/>
          </a:prstGeom>
          <a:noFill/>
          <a:ln w="9525">
            <a:noFill/>
            <a:miter lim="800000"/>
            <a:headEnd/>
            <a:tailEnd/>
          </a:ln>
        </p:spPr>
        <p:txBody>
          <a:bodyPr>
            <a:spAutoFit/>
          </a:bodyPr>
          <a:lstStyle/>
          <a:p>
            <a:pPr algn="ctr">
              <a:spcBef>
                <a:spcPct val="50000"/>
              </a:spcBef>
            </a:pPr>
            <a:r>
              <a:rPr lang="en-US" altLang="zh-CN" sz="1600" b="1">
                <a:solidFill>
                  <a:srgbClr val="000000"/>
                </a:solidFill>
                <a:latin typeface="Verdana" pitchFamily="34" charset="0"/>
                <a:ea typeface="Adobe 黑体 Std R"/>
                <a:cs typeface="Adobe 黑体 Std R"/>
              </a:rPr>
              <a:t>Vertical shear of </a:t>
            </a:r>
            <a:r>
              <a:rPr lang="en-US" altLang="zh-CN" sz="1600" b="1" u="sng">
                <a:solidFill>
                  <a:srgbClr val="0000FF"/>
                </a:solidFill>
                <a:latin typeface="Verdana" pitchFamily="34" charset="0"/>
                <a:ea typeface="Adobe 黑体 Std R"/>
                <a:cs typeface="Adobe 黑体 Std R"/>
              </a:rPr>
              <a:t>meridional</a:t>
            </a:r>
            <a:r>
              <a:rPr lang="en-US" altLang="zh-CN" sz="1600" b="1">
                <a:solidFill>
                  <a:srgbClr val="0000FF"/>
                </a:solidFill>
                <a:latin typeface="Verdana" pitchFamily="34" charset="0"/>
                <a:ea typeface="Adobe 黑体 Std R"/>
                <a:cs typeface="Adobe 黑体 Std R"/>
              </a:rPr>
              <a:t> </a:t>
            </a:r>
            <a:r>
              <a:rPr lang="en-US" altLang="zh-CN" sz="1600" b="1">
                <a:solidFill>
                  <a:srgbClr val="000000"/>
                </a:solidFill>
                <a:latin typeface="Verdana" pitchFamily="34" charset="0"/>
                <a:ea typeface="Adobe 黑体 Std R"/>
                <a:cs typeface="Adobe 黑体 Std R"/>
              </a:rPr>
              <a:t>wind (200hPa-850hPa)</a:t>
            </a:r>
          </a:p>
        </p:txBody>
      </p:sp>
      <p:sp>
        <p:nvSpPr>
          <p:cNvPr id="18440" name="Text Box 11"/>
          <p:cNvSpPr txBox="1">
            <a:spLocks noChangeArrowheads="1"/>
          </p:cNvSpPr>
          <p:nvPr/>
        </p:nvSpPr>
        <p:spPr bwMode="auto">
          <a:xfrm>
            <a:off x="6357938" y="6450013"/>
            <a:ext cx="2597150" cy="336550"/>
          </a:xfrm>
          <a:prstGeom prst="rect">
            <a:avLst/>
          </a:prstGeom>
          <a:noFill/>
          <a:ln w="9525">
            <a:noFill/>
            <a:miter lim="800000"/>
            <a:headEnd/>
            <a:tailEnd/>
          </a:ln>
        </p:spPr>
        <p:txBody>
          <a:bodyPr>
            <a:spAutoFit/>
          </a:bodyPr>
          <a:lstStyle/>
          <a:p>
            <a:pPr>
              <a:spcBef>
                <a:spcPct val="50000"/>
              </a:spcBef>
            </a:pPr>
            <a:r>
              <a:rPr lang="en-US" altLang="zh-CN" sz="1600" b="1" i="1">
                <a:latin typeface="Times New Roman" pitchFamily="18" charset="0"/>
                <a:cs typeface="Times New Roman" pitchFamily="18" charset="0"/>
              </a:rPr>
              <a:t>Duan et al., 2013, J. Climate</a:t>
            </a:r>
          </a:p>
        </p:txBody>
      </p:sp>
      <p:sp>
        <p:nvSpPr>
          <p:cNvPr id="18441" name="TextBox 11"/>
          <p:cNvSpPr txBox="1">
            <a:spLocks noChangeArrowheads="1"/>
          </p:cNvSpPr>
          <p:nvPr/>
        </p:nvSpPr>
        <p:spPr bwMode="auto">
          <a:xfrm>
            <a:off x="1214438" y="5643563"/>
            <a:ext cx="7786687" cy="400050"/>
          </a:xfrm>
          <a:prstGeom prst="rect">
            <a:avLst/>
          </a:prstGeom>
          <a:noFill/>
          <a:ln w="9525">
            <a:noFill/>
            <a:miter lim="800000"/>
            <a:headEnd/>
            <a:tailEnd/>
          </a:ln>
        </p:spPr>
        <p:txBody>
          <a:bodyPr>
            <a:spAutoFit/>
          </a:bodyPr>
          <a:lstStyle/>
          <a:p>
            <a:r>
              <a:rPr lang="en-US" altLang="zh-CN" sz="2000" b="1">
                <a:solidFill>
                  <a:srgbClr val="0000FF"/>
                </a:solidFill>
              </a:rPr>
              <a:t>Strong (SH150)</a:t>
            </a:r>
            <a:r>
              <a:rPr lang="en-US" altLang="zh-CN" sz="2000" b="1"/>
              <a:t>  and </a:t>
            </a:r>
            <a:r>
              <a:rPr lang="en-US" altLang="zh-CN" sz="2000" b="1">
                <a:solidFill>
                  <a:srgbClr val="FF0000"/>
                </a:solidFill>
              </a:rPr>
              <a:t>weak (SH50)</a:t>
            </a:r>
            <a:r>
              <a:rPr lang="en-US" altLang="zh-CN" sz="2000" b="1"/>
              <a:t> </a:t>
            </a:r>
            <a:r>
              <a:rPr lang="en-US" altLang="zh-CN" sz="2000" b="1" u="sng"/>
              <a:t>spring SH over the TP </a:t>
            </a:r>
            <a:r>
              <a:rPr lang="en-US" altLang="zh-CN" sz="2000" b="1"/>
              <a:t>(c &amp; d)</a:t>
            </a:r>
          </a:p>
        </p:txBody>
      </p:sp>
      <p:cxnSp>
        <p:nvCxnSpPr>
          <p:cNvPr id="14" name="Straight Arrow Connector 13"/>
          <p:cNvCxnSpPr/>
          <p:nvPr/>
        </p:nvCxnSpPr>
        <p:spPr>
          <a:xfrm>
            <a:off x="1676400" y="5486400"/>
            <a:ext cx="3124200"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43" name="TextBox 14"/>
          <p:cNvSpPr txBox="1">
            <a:spLocks noChangeArrowheads="1"/>
          </p:cNvSpPr>
          <p:nvPr/>
        </p:nvSpPr>
        <p:spPr bwMode="auto">
          <a:xfrm>
            <a:off x="4800600" y="5257800"/>
            <a:ext cx="1524000" cy="461963"/>
          </a:xfrm>
          <a:prstGeom prst="rect">
            <a:avLst/>
          </a:prstGeom>
          <a:noFill/>
          <a:ln w="9525">
            <a:noFill/>
            <a:miter lim="800000"/>
            <a:headEnd/>
            <a:tailEnd/>
          </a:ln>
        </p:spPr>
        <p:txBody>
          <a:bodyPr>
            <a:spAutoFit/>
          </a:bodyPr>
          <a:lstStyle/>
          <a:p>
            <a:r>
              <a:rPr lang="en-US" altLang="zh-CN" sz="2400" b="1"/>
              <a:t>Time</a:t>
            </a:r>
          </a:p>
        </p:txBody>
      </p:sp>
      <p:sp>
        <p:nvSpPr>
          <p:cNvPr id="16" name="TextBox 15"/>
          <p:cNvSpPr txBox="1"/>
          <p:nvPr/>
        </p:nvSpPr>
        <p:spPr>
          <a:xfrm>
            <a:off x="304800" y="228600"/>
            <a:ext cx="8839200" cy="523875"/>
          </a:xfrm>
          <a:prstGeom prst="rect">
            <a:avLst/>
          </a:prstGeom>
          <a:noFill/>
        </p:spPr>
        <p:txBody>
          <a:bodyPr>
            <a:spAutoFit/>
          </a:bodyPr>
          <a:lstStyle/>
          <a:p>
            <a:pPr algn="ctr">
              <a:defRPr/>
            </a:pPr>
            <a:r>
              <a:rPr lang="en-US" sz="2800" b="1" dirty="0">
                <a:solidFill>
                  <a:srgbClr val="FF0000"/>
                </a:solidFill>
                <a:effectLst>
                  <a:outerShdw blurRad="50800" dist="38100" dir="2700000" algn="tl" rotWithShape="0">
                    <a:srgbClr val="000000">
                      <a:alpha val="43000"/>
                    </a:srgbClr>
                  </a:outerShdw>
                </a:effectLst>
                <a:latin typeface="+mj-lt"/>
              </a:rPr>
              <a:t>Seasonal evolution of East Asian monsoon Index</a:t>
            </a:r>
            <a:endParaRPr lang="en-US" sz="2800" b="1" dirty="0">
              <a:solidFill>
                <a:srgbClr val="FF0000"/>
              </a:solidFill>
              <a:effectLst>
                <a:outerShdw blurRad="50800" dist="38100" dir="2700000" algn="tl" rotWithShape="0">
                  <a:srgbClr val="000000">
                    <a:alpha val="43000"/>
                  </a:srgbClr>
                </a:outerShdw>
              </a:effectLst>
              <a:latin typeface="+mj-lt"/>
            </a:endParaRPr>
          </a:p>
        </p:txBody>
      </p:sp>
      <p:sp>
        <p:nvSpPr>
          <p:cNvPr id="18" name="下箭头 17"/>
          <p:cNvSpPr/>
          <p:nvPr/>
        </p:nvSpPr>
        <p:spPr>
          <a:xfrm>
            <a:off x="2071688" y="6072188"/>
            <a:ext cx="71437" cy="21431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446" name="TextBox 18"/>
          <p:cNvSpPr txBox="1">
            <a:spLocks noChangeArrowheads="1"/>
          </p:cNvSpPr>
          <p:nvPr/>
        </p:nvSpPr>
        <p:spPr bwMode="auto">
          <a:xfrm>
            <a:off x="76200" y="6357938"/>
            <a:ext cx="4852988" cy="369887"/>
          </a:xfrm>
          <a:prstGeom prst="rect">
            <a:avLst/>
          </a:prstGeom>
          <a:noFill/>
          <a:ln w="19050">
            <a:solidFill>
              <a:schemeClr val="tx1"/>
            </a:solidFill>
            <a:miter lim="800000"/>
            <a:headEnd/>
            <a:tailEnd/>
          </a:ln>
        </p:spPr>
        <p:txBody>
          <a:bodyPr wrap="none">
            <a:spAutoFit/>
          </a:bodyPr>
          <a:lstStyle/>
          <a:p>
            <a:r>
              <a:rPr lang="en-US" altLang="zh-CN" b="1">
                <a:solidFill>
                  <a:srgbClr val="0000FF"/>
                </a:solidFill>
              </a:rPr>
              <a:t>Early reversal of land-sea thermal contrast</a:t>
            </a:r>
            <a:endParaRPr lang="zh-CN" altLang="en-US" b="1">
              <a:solidFill>
                <a:srgbClr val="0000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p:cNvPicPr>
          <p:nvPr/>
        </p:nvPicPr>
        <p:blipFill>
          <a:blip r:embed="rId3"/>
          <a:srcRect/>
          <a:stretch>
            <a:fillRect/>
          </a:stretch>
        </p:blipFill>
        <p:spPr bwMode="auto">
          <a:xfrm>
            <a:off x="1763713" y="1285875"/>
            <a:ext cx="6553200" cy="4687888"/>
          </a:xfrm>
          <a:prstGeom prst="rect">
            <a:avLst/>
          </a:prstGeom>
          <a:noFill/>
          <a:ln w="9525">
            <a:noFill/>
            <a:miter lim="800000"/>
            <a:headEnd/>
            <a:tailEnd/>
          </a:ln>
        </p:spPr>
      </p:pic>
      <p:sp>
        <p:nvSpPr>
          <p:cNvPr id="4" name="TextBox 3"/>
          <p:cNvSpPr txBox="1"/>
          <p:nvPr/>
        </p:nvSpPr>
        <p:spPr>
          <a:xfrm>
            <a:off x="2760663" y="1000108"/>
            <a:ext cx="1295399" cy="400110"/>
          </a:xfrm>
          <a:prstGeom prst="rect">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n-US" altLang="zh-CN" sz="2000" b="1" dirty="0">
                <a:solidFill>
                  <a:schemeClr val="tx1"/>
                </a:solidFill>
                <a:latin typeface="Arial" charset="0"/>
                <a:ea typeface="黑体" pitchFamily="2" charset="-122"/>
              </a:rPr>
              <a:t>Spring</a:t>
            </a:r>
          </a:p>
        </p:txBody>
      </p:sp>
      <p:sp>
        <p:nvSpPr>
          <p:cNvPr id="5" name="TextBox 4"/>
          <p:cNvSpPr txBox="1"/>
          <p:nvPr/>
        </p:nvSpPr>
        <p:spPr>
          <a:xfrm>
            <a:off x="5929322" y="1000108"/>
            <a:ext cx="1142999" cy="369332"/>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n-US" altLang="zh-CN" b="1" dirty="0">
                <a:solidFill>
                  <a:schemeClr val="tx1"/>
                </a:solidFill>
                <a:latin typeface="Arial" charset="0"/>
                <a:ea typeface="黑体" pitchFamily="2" charset="-122"/>
              </a:rPr>
              <a:t>Summer</a:t>
            </a:r>
          </a:p>
        </p:txBody>
      </p:sp>
      <p:sp>
        <p:nvSpPr>
          <p:cNvPr id="7" name="TextBox 6"/>
          <p:cNvSpPr txBox="1"/>
          <p:nvPr/>
        </p:nvSpPr>
        <p:spPr>
          <a:xfrm>
            <a:off x="60164" y="4014621"/>
            <a:ext cx="1654316" cy="1200329"/>
          </a:xfrm>
          <a:prstGeom prst="rect">
            <a:avLst/>
          </a:prstGeom>
          <a:noFill/>
          <a:ln w="25400">
            <a:noFill/>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en-US" altLang="zh-CN" b="1" dirty="0">
                <a:solidFill>
                  <a:schemeClr val="tx1"/>
                </a:solidFill>
                <a:latin typeface="Arial" charset="0"/>
                <a:ea typeface="黑体" pitchFamily="2" charset="-122"/>
              </a:rPr>
              <a:t>Difference between </a:t>
            </a:r>
          </a:p>
          <a:p>
            <a:pPr algn="ctr">
              <a:defRPr/>
            </a:pPr>
            <a:r>
              <a:rPr lang="en-US" altLang="zh-CN" b="1" dirty="0">
                <a:solidFill>
                  <a:schemeClr val="tx1"/>
                </a:solidFill>
                <a:latin typeface="Arial" charset="0"/>
                <a:ea typeface="黑体" pitchFamily="2" charset="-122"/>
              </a:rPr>
              <a:t>SH150 </a:t>
            </a:r>
            <a:r>
              <a:rPr lang="en-US" altLang="zh-CN" b="1" dirty="0">
                <a:solidFill>
                  <a:schemeClr val="tx1"/>
                </a:solidFill>
                <a:latin typeface="Arial" charset="0"/>
                <a:ea typeface="黑体" pitchFamily="2" charset="-122"/>
              </a:rPr>
              <a:t>and </a:t>
            </a:r>
            <a:r>
              <a:rPr lang="en-US" altLang="zh-CN" b="1" dirty="0">
                <a:solidFill>
                  <a:schemeClr val="tx1"/>
                </a:solidFill>
                <a:latin typeface="Arial" charset="0"/>
                <a:ea typeface="黑体" pitchFamily="2" charset="-122"/>
              </a:rPr>
              <a:t>SH50:</a:t>
            </a:r>
            <a:endParaRPr lang="en-US" altLang="zh-CN" b="1" dirty="0">
              <a:solidFill>
                <a:schemeClr val="tx1"/>
              </a:solidFill>
              <a:latin typeface="Arial" charset="0"/>
              <a:ea typeface="黑体" pitchFamily="2" charset="-122"/>
            </a:endParaRPr>
          </a:p>
        </p:txBody>
      </p:sp>
      <p:sp>
        <p:nvSpPr>
          <p:cNvPr id="22542" name="Title 1"/>
          <p:cNvSpPr>
            <a:spLocks/>
          </p:cNvSpPr>
          <p:nvPr/>
        </p:nvSpPr>
        <p:spPr bwMode="auto">
          <a:xfrm>
            <a:off x="285750" y="-71438"/>
            <a:ext cx="8715375" cy="1143001"/>
          </a:xfrm>
          <a:prstGeom prst="rect">
            <a:avLst/>
          </a:prstGeom>
          <a:noFill/>
          <a:ln w="9525">
            <a:noFill/>
            <a:miter lim="800000"/>
            <a:headEnd/>
            <a:tailEnd/>
          </a:ln>
        </p:spPr>
        <p:txBody>
          <a:bodyPr anchor="ctr"/>
          <a:lstStyle/>
          <a:p>
            <a:pPr algn="ctr" eaLnBrk="0" hangingPunct="0">
              <a:defRPr/>
            </a:pP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Impact of spring </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SH </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on</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 850 </a:t>
            </a:r>
            <a:r>
              <a:rPr lang="en-US" altLang="zh-CN" sz="2800" b="1" dirty="0" err="1">
                <a:solidFill>
                  <a:srgbClr val="FF0000"/>
                </a:solidFill>
                <a:effectLst>
                  <a:outerShdw blurRad="50800" dist="38100" dir="2700000" algn="tl" rotWithShape="0">
                    <a:srgbClr val="000000">
                      <a:alpha val="43000"/>
                    </a:srgbClr>
                  </a:outerShdw>
                </a:effectLst>
                <a:latin typeface="+mj-lt"/>
                <a:ea typeface="黑体" pitchFamily="2" charset="-122"/>
              </a:rPr>
              <a:t>hPa</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 circulation </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and moisture </a:t>
            </a: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divergence</a:t>
            </a:r>
            <a:endPar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endParaRPr>
          </a:p>
        </p:txBody>
      </p:sp>
      <p:sp>
        <p:nvSpPr>
          <p:cNvPr id="20492" name="Text Box 17"/>
          <p:cNvSpPr txBox="1">
            <a:spLocks noChangeArrowheads="1"/>
          </p:cNvSpPr>
          <p:nvPr/>
        </p:nvSpPr>
        <p:spPr bwMode="auto">
          <a:xfrm>
            <a:off x="6786563" y="6572250"/>
            <a:ext cx="2500312" cy="307975"/>
          </a:xfrm>
          <a:prstGeom prst="rect">
            <a:avLst/>
          </a:prstGeom>
          <a:noFill/>
          <a:ln w="9525">
            <a:noFill/>
            <a:miter lim="800000"/>
            <a:headEnd/>
            <a:tailEnd/>
          </a:ln>
        </p:spPr>
        <p:txBody>
          <a:bodyPr>
            <a:spAutoFit/>
          </a:bodyPr>
          <a:lstStyle/>
          <a:p>
            <a:pPr>
              <a:spcBef>
                <a:spcPct val="50000"/>
              </a:spcBef>
            </a:pPr>
            <a:r>
              <a:rPr lang="en-US" altLang="zh-CN" sz="1400" b="1" i="1">
                <a:latin typeface="Times New Roman" pitchFamily="18" charset="0"/>
                <a:cs typeface="Times New Roman" pitchFamily="18" charset="0"/>
              </a:rPr>
              <a:t>Duan et al., 2013, J. Climate</a:t>
            </a:r>
          </a:p>
        </p:txBody>
      </p:sp>
      <p:sp>
        <p:nvSpPr>
          <p:cNvPr id="20493" name="TextBox 1"/>
          <p:cNvSpPr txBox="1">
            <a:spLocks noChangeArrowheads="1"/>
          </p:cNvSpPr>
          <p:nvPr/>
        </p:nvSpPr>
        <p:spPr bwMode="auto">
          <a:xfrm>
            <a:off x="190500" y="1714500"/>
            <a:ext cx="1381125" cy="369888"/>
          </a:xfrm>
          <a:prstGeom prst="rect">
            <a:avLst/>
          </a:prstGeom>
          <a:noFill/>
          <a:ln w="25400">
            <a:noFill/>
            <a:miter lim="800000"/>
            <a:headEnd/>
            <a:tailEnd/>
          </a:ln>
        </p:spPr>
        <p:txBody>
          <a:bodyPr wrap="none">
            <a:spAutoFit/>
          </a:bodyPr>
          <a:lstStyle/>
          <a:p>
            <a:pPr algn="ctr"/>
            <a:r>
              <a:rPr lang="en-US" altLang="zh-CN" b="1">
                <a:latin typeface="Calibri" pitchFamily="34" charset="0"/>
                <a:ea typeface="黑体" pitchFamily="2" charset="-122"/>
              </a:rPr>
              <a:t>Climatology:</a:t>
            </a:r>
          </a:p>
        </p:txBody>
      </p:sp>
      <p:sp>
        <p:nvSpPr>
          <p:cNvPr id="20494" name="TextBox 9"/>
          <p:cNvSpPr txBox="1">
            <a:spLocks noChangeArrowheads="1"/>
          </p:cNvSpPr>
          <p:nvPr/>
        </p:nvSpPr>
        <p:spPr bwMode="auto">
          <a:xfrm>
            <a:off x="714375" y="6143625"/>
            <a:ext cx="2108200" cy="369888"/>
          </a:xfrm>
          <a:prstGeom prst="rect">
            <a:avLst/>
          </a:prstGeom>
          <a:noFill/>
          <a:ln w="19050">
            <a:solidFill>
              <a:schemeClr val="tx1"/>
            </a:solidFill>
            <a:miter lim="800000"/>
            <a:headEnd/>
            <a:tailEnd/>
          </a:ln>
        </p:spPr>
        <p:txBody>
          <a:bodyPr wrap="none">
            <a:spAutoFit/>
          </a:bodyPr>
          <a:lstStyle/>
          <a:p>
            <a:r>
              <a:rPr lang="en-US" altLang="zh-CN" b="1">
                <a:solidFill>
                  <a:srgbClr val="0000FF"/>
                </a:solidFill>
              </a:rPr>
              <a:t>Strong Spring SH</a:t>
            </a:r>
            <a:endParaRPr lang="zh-CN" altLang="en-US" b="1">
              <a:solidFill>
                <a:srgbClr val="0000FF"/>
              </a:solidFill>
            </a:endParaRPr>
          </a:p>
        </p:txBody>
      </p:sp>
      <p:sp>
        <p:nvSpPr>
          <p:cNvPr id="12" name="右箭头 11"/>
          <p:cNvSpPr/>
          <p:nvPr/>
        </p:nvSpPr>
        <p:spPr>
          <a:xfrm>
            <a:off x="2928938" y="6286500"/>
            <a:ext cx="357187" cy="142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496" name="TextBox 12"/>
          <p:cNvSpPr txBox="1">
            <a:spLocks noChangeArrowheads="1"/>
          </p:cNvSpPr>
          <p:nvPr/>
        </p:nvSpPr>
        <p:spPr bwMode="auto">
          <a:xfrm>
            <a:off x="3357563" y="6143625"/>
            <a:ext cx="4737100" cy="369888"/>
          </a:xfrm>
          <a:prstGeom prst="rect">
            <a:avLst/>
          </a:prstGeom>
          <a:noFill/>
          <a:ln w="19050">
            <a:solidFill>
              <a:schemeClr val="tx1"/>
            </a:solidFill>
            <a:miter lim="800000"/>
            <a:headEnd/>
            <a:tailEnd/>
          </a:ln>
        </p:spPr>
        <p:txBody>
          <a:bodyPr wrap="none">
            <a:spAutoFit/>
          </a:bodyPr>
          <a:lstStyle/>
          <a:p>
            <a:r>
              <a:rPr lang="en-US" altLang="zh-CN" b="1">
                <a:solidFill>
                  <a:srgbClr val="0000FF"/>
                </a:solidFill>
              </a:rPr>
              <a:t>Excessive summer rainfall in North China</a:t>
            </a:r>
            <a:endParaRPr lang="zh-CN" altLang="en-US" b="1">
              <a:solidFill>
                <a:srgbClr val="0000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3" descr="Fig2.png"/>
          <p:cNvPicPr>
            <a:picLocks noChangeAspect="1"/>
          </p:cNvPicPr>
          <p:nvPr/>
        </p:nvPicPr>
        <p:blipFill>
          <a:blip r:embed="rId3"/>
          <a:srcRect/>
          <a:stretch>
            <a:fillRect/>
          </a:stretch>
        </p:blipFill>
        <p:spPr bwMode="auto">
          <a:xfrm>
            <a:off x="1601788" y="1143000"/>
            <a:ext cx="5756275" cy="5064125"/>
          </a:xfrm>
          <a:prstGeom prst="rect">
            <a:avLst/>
          </a:prstGeom>
          <a:noFill/>
          <a:ln w="9525">
            <a:noFill/>
            <a:miter lim="800000"/>
            <a:headEnd/>
            <a:tailEnd/>
          </a:ln>
        </p:spPr>
      </p:pic>
      <p:sp>
        <p:nvSpPr>
          <p:cNvPr id="22530" name="TextBox 5"/>
          <p:cNvSpPr txBox="1">
            <a:spLocks noChangeArrowheads="1"/>
          </p:cNvSpPr>
          <p:nvPr/>
        </p:nvSpPr>
        <p:spPr bwMode="auto">
          <a:xfrm>
            <a:off x="781050" y="1487488"/>
            <a:ext cx="2362200" cy="584200"/>
          </a:xfrm>
          <a:prstGeom prst="rect">
            <a:avLst/>
          </a:prstGeom>
          <a:noFill/>
          <a:ln w="9525">
            <a:noFill/>
            <a:miter lim="800000"/>
            <a:headEnd/>
            <a:tailEnd/>
          </a:ln>
        </p:spPr>
        <p:txBody>
          <a:bodyPr>
            <a:spAutoFit/>
          </a:bodyPr>
          <a:lstStyle/>
          <a:p>
            <a:pPr algn="ctr"/>
            <a:r>
              <a:rPr lang="en-US" altLang="zh-CN" sz="1600" b="1">
                <a:latin typeface="Calibri" pitchFamily="34" charset="0"/>
              </a:rPr>
              <a:t>(a) Spring SH index over the TP (Detrend)</a:t>
            </a:r>
            <a:endParaRPr lang="zh-CN" altLang="en-US" sz="1600" b="1">
              <a:latin typeface="Calibri" pitchFamily="34" charset="0"/>
            </a:endParaRPr>
          </a:p>
        </p:txBody>
      </p:sp>
      <p:sp>
        <p:nvSpPr>
          <p:cNvPr id="22531" name="TextBox 6"/>
          <p:cNvSpPr txBox="1">
            <a:spLocks noChangeArrowheads="1"/>
          </p:cNvSpPr>
          <p:nvPr/>
        </p:nvSpPr>
        <p:spPr bwMode="auto">
          <a:xfrm>
            <a:off x="0" y="3170238"/>
            <a:ext cx="1785938" cy="830262"/>
          </a:xfrm>
          <a:prstGeom prst="rect">
            <a:avLst/>
          </a:prstGeom>
          <a:noFill/>
          <a:ln w="9525">
            <a:noFill/>
            <a:miter lim="800000"/>
            <a:headEnd/>
            <a:tailEnd/>
          </a:ln>
        </p:spPr>
        <p:txBody>
          <a:bodyPr>
            <a:spAutoFit/>
          </a:bodyPr>
          <a:lstStyle/>
          <a:p>
            <a:r>
              <a:rPr lang="en-US" altLang="zh-CN" sz="1600" b="1">
                <a:latin typeface="Calibri" pitchFamily="34" charset="0"/>
              </a:rPr>
              <a:t>(b) Cor. between the spring SH and summer rainfall</a:t>
            </a:r>
            <a:endParaRPr lang="zh-CN" altLang="en-US" sz="1600" b="1">
              <a:latin typeface="Calibri" pitchFamily="34" charset="0"/>
            </a:endParaRPr>
          </a:p>
        </p:txBody>
      </p:sp>
      <p:sp>
        <p:nvSpPr>
          <p:cNvPr id="22532" name="TextBox 7"/>
          <p:cNvSpPr txBox="1">
            <a:spLocks noChangeArrowheads="1"/>
          </p:cNvSpPr>
          <p:nvPr/>
        </p:nvSpPr>
        <p:spPr bwMode="auto">
          <a:xfrm>
            <a:off x="7372350" y="3071813"/>
            <a:ext cx="1843088" cy="1323975"/>
          </a:xfrm>
          <a:prstGeom prst="rect">
            <a:avLst/>
          </a:prstGeom>
          <a:noFill/>
          <a:ln w="9525">
            <a:noFill/>
            <a:miter lim="800000"/>
            <a:headEnd/>
            <a:tailEnd/>
          </a:ln>
        </p:spPr>
        <p:txBody>
          <a:bodyPr>
            <a:spAutoFit/>
          </a:bodyPr>
          <a:lstStyle/>
          <a:p>
            <a:r>
              <a:rPr lang="en-US" altLang="zh-CN" sz="1600" b="1">
                <a:latin typeface="Calibri" pitchFamily="34" charset="0"/>
              </a:rPr>
              <a:t>(c) Rainfall </a:t>
            </a:r>
          </a:p>
          <a:p>
            <a:r>
              <a:rPr lang="en-US" altLang="zh-CN" sz="1600" b="1">
                <a:latin typeface="Calibri" pitchFamily="34" charset="0"/>
              </a:rPr>
              <a:t>difference  between strongest and weakest years</a:t>
            </a:r>
          </a:p>
          <a:p>
            <a:endParaRPr lang="zh-CN" altLang="en-US" sz="1600" b="1">
              <a:latin typeface="Calibri" pitchFamily="34" charset="0"/>
            </a:endParaRPr>
          </a:p>
        </p:txBody>
      </p:sp>
      <p:sp>
        <p:nvSpPr>
          <p:cNvPr id="22533" name="TextBox 8"/>
          <p:cNvSpPr txBox="1">
            <a:spLocks noChangeArrowheads="1"/>
          </p:cNvSpPr>
          <p:nvPr/>
        </p:nvSpPr>
        <p:spPr bwMode="auto">
          <a:xfrm>
            <a:off x="0" y="5143500"/>
            <a:ext cx="1785938" cy="584200"/>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(d) </a:t>
            </a:r>
            <a:r>
              <a:rPr lang="en-US" altLang="zh-CN" sz="1600" b="1">
                <a:solidFill>
                  <a:srgbClr val="FF0000"/>
                </a:solidFill>
                <a:latin typeface="Calibri" pitchFamily="34" charset="0"/>
              </a:rPr>
              <a:t>2003 </a:t>
            </a:r>
            <a:r>
              <a:rPr lang="en-US" altLang="zh-CN" sz="1600" b="1">
                <a:latin typeface="Calibri" pitchFamily="34" charset="0"/>
              </a:rPr>
              <a:t>rainfall</a:t>
            </a:r>
          </a:p>
          <a:p>
            <a:pPr marL="342900" indent="-342900"/>
            <a:r>
              <a:rPr lang="en-US" altLang="zh-CN" sz="1600" b="1">
                <a:latin typeface="Calibri" pitchFamily="34" charset="0"/>
              </a:rPr>
              <a:t>anomaly</a:t>
            </a:r>
            <a:endParaRPr lang="zh-CN" altLang="en-US" sz="1600" b="1">
              <a:latin typeface="Calibri" pitchFamily="34" charset="0"/>
            </a:endParaRPr>
          </a:p>
        </p:txBody>
      </p:sp>
      <p:sp>
        <p:nvSpPr>
          <p:cNvPr id="22534" name="TextBox 9"/>
          <p:cNvSpPr txBox="1">
            <a:spLocks noChangeArrowheads="1"/>
          </p:cNvSpPr>
          <p:nvPr/>
        </p:nvSpPr>
        <p:spPr bwMode="auto">
          <a:xfrm>
            <a:off x="7429500" y="5130800"/>
            <a:ext cx="1597025" cy="584200"/>
          </a:xfrm>
          <a:prstGeom prst="rect">
            <a:avLst/>
          </a:prstGeom>
          <a:noFill/>
          <a:ln w="9525">
            <a:noFill/>
            <a:miter lim="800000"/>
            <a:headEnd/>
            <a:tailEnd/>
          </a:ln>
        </p:spPr>
        <p:txBody>
          <a:bodyPr>
            <a:spAutoFit/>
          </a:bodyPr>
          <a:lstStyle/>
          <a:p>
            <a:pPr marL="342900" indent="-342900"/>
            <a:r>
              <a:rPr lang="en-US" altLang="zh-CN" sz="1600" b="1">
                <a:latin typeface="Calibri" pitchFamily="34" charset="0"/>
              </a:rPr>
              <a:t>(e)</a:t>
            </a:r>
            <a:r>
              <a:rPr lang="en-US" altLang="zh-CN" sz="1600" b="1">
                <a:solidFill>
                  <a:srgbClr val="0000FF"/>
                </a:solidFill>
                <a:latin typeface="Calibri" pitchFamily="34" charset="0"/>
              </a:rPr>
              <a:t> 2001 </a:t>
            </a:r>
            <a:r>
              <a:rPr lang="en-US" altLang="zh-CN" sz="1600" b="1">
                <a:latin typeface="Calibri" pitchFamily="34" charset="0"/>
              </a:rPr>
              <a:t>rainfall</a:t>
            </a:r>
          </a:p>
          <a:p>
            <a:pPr marL="342900" indent="-342900"/>
            <a:r>
              <a:rPr lang="en-US" altLang="zh-CN" sz="1600" b="1">
                <a:latin typeface="Calibri" pitchFamily="34" charset="0"/>
              </a:rPr>
              <a:t>anomaly</a:t>
            </a:r>
            <a:endParaRPr lang="zh-CN" altLang="en-US" sz="1600" b="1">
              <a:latin typeface="Calibri" pitchFamily="34" charset="0"/>
            </a:endParaRPr>
          </a:p>
        </p:txBody>
      </p:sp>
      <p:cxnSp>
        <p:nvCxnSpPr>
          <p:cNvPr id="12" name="Straight Arrow Connector 11"/>
          <p:cNvCxnSpPr/>
          <p:nvPr/>
        </p:nvCxnSpPr>
        <p:spPr>
          <a:xfrm rot="16200000" flipH="1">
            <a:off x="4474367" y="3312319"/>
            <a:ext cx="2447932" cy="681030"/>
          </a:xfrm>
          <a:prstGeom prst="straightConnector1">
            <a:avLst/>
          </a:prstGeom>
          <a:ln w="38100">
            <a:solidFill>
              <a:srgbClr val="0000FF"/>
            </a:solidFill>
            <a:tailEnd type="arrow"/>
          </a:ln>
          <a:scene3d>
            <a:camera prst="orthographicFront"/>
            <a:lightRig rig="threePt" dir="t"/>
          </a:scene3d>
          <a:sp3d extrusionH="38100">
            <a:bevelT w="12700"/>
          </a:sp3d>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2676526" y="2195512"/>
            <a:ext cx="3376612" cy="198596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537" name="TextBox 18"/>
          <p:cNvSpPr txBox="1">
            <a:spLocks noChangeArrowheads="1"/>
          </p:cNvSpPr>
          <p:nvPr/>
        </p:nvSpPr>
        <p:spPr bwMode="auto">
          <a:xfrm>
            <a:off x="1857375" y="6357938"/>
            <a:ext cx="4584700" cy="369887"/>
          </a:xfrm>
          <a:prstGeom prst="rect">
            <a:avLst/>
          </a:prstGeom>
          <a:noFill/>
          <a:ln w="9525">
            <a:noFill/>
            <a:miter lim="800000"/>
            <a:headEnd/>
            <a:tailEnd/>
          </a:ln>
        </p:spPr>
        <p:txBody>
          <a:bodyPr wrap="none">
            <a:spAutoFit/>
          </a:bodyPr>
          <a:lstStyle/>
          <a:p>
            <a:r>
              <a:rPr lang="en-US" altLang="zh-CN" sz="1600" b="1">
                <a:solidFill>
                  <a:srgbClr val="0000FF"/>
                </a:solidFill>
              </a:rPr>
              <a:t>No strong ENSO signal and low snow cover </a:t>
            </a:r>
            <a:r>
              <a:rPr lang="en-US" altLang="zh-CN" b="1">
                <a:solidFill>
                  <a:srgbClr val="0000FF"/>
                </a:solidFill>
              </a:rPr>
              <a:t>!</a:t>
            </a:r>
            <a:endParaRPr lang="zh-CN" altLang="en-US" b="1">
              <a:solidFill>
                <a:srgbClr val="0000FF"/>
              </a:solidFill>
            </a:endParaRPr>
          </a:p>
        </p:txBody>
      </p:sp>
      <p:sp>
        <p:nvSpPr>
          <p:cNvPr id="15" name="TextBox 14"/>
          <p:cNvSpPr txBox="1"/>
          <p:nvPr/>
        </p:nvSpPr>
        <p:spPr>
          <a:xfrm>
            <a:off x="304800" y="0"/>
            <a:ext cx="8839200" cy="954088"/>
          </a:xfrm>
          <a:prstGeom prst="rect">
            <a:avLst/>
          </a:prstGeom>
          <a:noFill/>
        </p:spPr>
        <p:txBody>
          <a:bodyPr>
            <a:spAutoFit/>
          </a:bodyPr>
          <a:lstStyle/>
          <a:p>
            <a:pPr algn="ctr">
              <a:defRPr/>
            </a:pPr>
            <a:r>
              <a:rPr lang="en-US" sz="2800" b="1" dirty="0">
                <a:solidFill>
                  <a:srgbClr val="FF0000"/>
                </a:solidFill>
                <a:effectLst>
                  <a:outerShdw blurRad="50800" dist="38100" dir="2700000" algn="tl" rotWithShape="0">
                    <a:srgbClr val="000000">
                      <a:alpha val="43000"/>
                    </a:srgbClr>
                  </a:outerShdw>
                </a:effectLst>
                <a:latin typeface="+mj-lt"/>
              </a:rPr>
              <a:t>Statistical relationship between spring SH and summer rainfall over East China in </a:t>
            </a:r>
            <a:r>
              <a:rPr lang="en-US" sz="2800" b="1" dirty="0" err="1">
                <a:solidFill>
                  <a:srgbClr val="FF0000"/>
                </a:solidFill>
                <a:effectLst>
                  <a:outerShdw blurRad="50800" dist="38100" dir="2700000" algn="tl" rotWithShape="0">
                    <a:srgbClr val="000000">
                      <a:alpha val="43000"/>
                    </a:srgbClr>
                  </a:outerShdw>
                </a:effectLst>
                <a:latin typeface="+mj-lt"/>
              </a:rPr>
              <a:t>interannual</a:t>
            </a:r>
            <a:r>
              <a:rPr lang="en-US" sz="2800" b="1" dirty="0">
                <a:solidFill>
                  <a:srgbClr val="FF0000"/>
                </a:solidFill>
                <a:effectLst>
                  <a:outerShdw blurRad="50800" dist="38100" dir="2700000" algn="tl" rotWithShape="0">
                    <a:srgbClr val="000000">
                      <a:alpha val="43000"/>
                    </a:srgbClr>
                  </a:outerShdw>
                </a:effectLst>
                <a:latin typeface="+mj-lt"/>
              </a:rPr>
              <a:t> variation</a:t>
            </a:r>
            <a:endParaRPr lang="en-US" sz="2800" b="1" dirty="0">
              <a:solidFill>
                <a:srgbClr val="FF0000"/>
              </a:solidFill>
              <a:effectLst>
                <a:outerShdw blurRad="50800" dist="38100" dir="2700000" algn="tl" rotWithShape="0">
                  <a:srgbClr val="000000">
                    <a:alpha val="43000"/>
                  </a:srgbClr>
                </a:outerShdw>
              </a:effectLst>
              <a:latin typeface="+mj-lt"/>
            </a:endParaRPr>
          </a:p>
        </p:txBody>
      </p:sp>
      <p:sp>
        <p:nvSpPr>
          <p:cNvPr id="16" name="流程图: 合并 15"/>
          <p:cNvSpPr/>
          <p:nvPr/>
        </p:nvSpPr>
        <p:spPr>
          <a:xfrm>
            <a:off x="5357813" y="1285875"/>
            <a:ext cx="142875" cy="142875"/>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流程图: 摘录 16"/>
          <p:cNvSpPr/>
          <p:nvPr/>
        </p:nvSpPr>
        <p:spPr>
          <a:xfrm>
            <a:off x="5214938" y="2214563"/>
            <a:ext cx="142875" cy="142875"/>
          </a:xfrm>
          <a:prstGeom prst="flowChartExtract">
            <a:avLst/>
          </a:prstGeom>
          <a:solidFill>
            <a:srgbClr val="0000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右箭头 17"/>
          <p:cNvSpPr/>
          <p:nvPr/>
        </p:nvSpPr>
        <p:spPr>
          <a:xfrm>
            <a:off x="1428750" y="6429375"/>
            <a:ext cx="4286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16"/>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1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矩形 3"/>
          <p:cNvSpPr>
            <a:spLocks noChangeArrowheads="1"/>
          </p:cNvSpPr>
          <p:nvPr/>
        </p:nvSpPr>
        <p:spPr bwMode="auto">
          <a:xfrm>
            <a:off x="168275" y="476250"/>
            <a:ext cx="2278063" cy="523875"/>
          </a:xfrm>
          <a:prstGeom prst="rect">
            <a:avLst/>
          </a:prstGeom>
          <a:noFill/>
          <a:ln w="9525">
            <a:noFill/>
            <a:miter lim="800000"/>
            <a:headEnd/>
            <a:tailEnd/>
          </a:ln>
        </p:spPr>
        <p:txBody>
          <a:bodyPr wrap="none">
            <a:spAutoFit/>
          </a:bodyPr>
          <a:lstStyle/>
          <a:p>
            <a:pPr>
              <a:buFont typeface="Wingdings" pitchFamily="2" charset="2"/>
              <a:buChar char="u"/>
            </a:pPr>
            <a:r>
              <a:rPr lang="en-US" altLang="zh-CN" sz="2800" b="1">
                <a:solidFill>
                  <a:srgbClr val="FF0000"/>
                </a:solidFill>
                <a:latin typeface="Calibri" pitchFamily="34" charset="0"/>
              </a:rPr>
              <a:t> Motivation</a:t>
            </a:r>
          </a:p>
        </p:txBody>
      </p:sp>
      <p:sp>
        <p:nvSpPr>
          <p:cNvPr id="24578" name="矩形 4"/>
          <p:cNvSpPr>
            <a:spLocks noChangeArrowheads="1"/>
          </p:cNvSpPr>
          <p:nvPr/>
        </p:nvSpPr>
        <p:spPr bwMode="auto">
          <a:xfrm>
            <a:off x="142875" y="3214688"/>
            <a:ext cx="1320800" cy="523875"/>
          </a:xfrm>
          <a:prstGeom prst="rect">
            <a:avLst/>
          </a:prstGeom>
          <a:noFill/>
          <a:ln w="9525">
            <a:noFill/>
            <a:miter lim="800000"/>
            <a:headEnd/>
            <a:tailEnd/>
          </a:ln>
        </p:spPr>
        <p:txBody>
          <a:bodyPr wrap="none">
            <a:spAutoFit/>
          </a:bodyPr>
          <a:lstStyle/>
          <a:p>
            <a:pPr>
              <a:buFont typeface="Wingdings" pitchFamily="2" charset="2"/>
              <a:buChar char="u"/>
            </a:pPr>
            <a:r>
              <a:rPr lang="en-US" altLang="zh-CN" sz="2800" b="1">
                <a:solidFill>
                  <a:srgbClr val="FF0000"/>
                </a:solidFill>
                <a:latin typeface="Calibri" pitchFamily="34" charset="0"/>
              </a:rPr>
              <a:t> Data</a:t>
            </a:r>
          </a:p>
        </p:txBody>
      </p:sp>
      <p:sp>
        <p:nvSpPr>
          <p:cNvPr id="26627" name="TextBox 5"/>
          <p:cNvSpPr txBox="1">
            <a:spLocks noChangeArrowheads="1"/>
          </p:cNvSpPr>
          <p:nvPr/>
        </p:nvSpPr>
        <p:spPr bwMode="auto">
          <a:xfrm>
            <a:off x="428625" y="1062038"/>
            <a:ext cx="8181975" cy="1938337"/>
          </a:xfrm>
          <a:prstGeom prst="rect">
            <a:avLst/>
          </a:prstGeom>
          <a:noFill/>
          <a:ln w="9525">
            <a:noFill/>
            <a:miter lim="800000"/>
            <a:headEnd/>
            <a:tailEnd/>
          </a:ln>
        </p:spPr>
        <p:txBody>
          <a:bodyPr>
            <a:spAutoFit/>
          </a:bodyPr>
          <a:lstStyle/>
          <a:p>
            <a:pPr algn="just">
              <a:buClr>
                <a:srgbClr val="00B050"/>
              </a:buClr>
              <a:buFont typeface="Wingdings" pitchFamily="2" charset="2"/>
              <a:buChar char="ü"/>
              <a:defRPr/>
            </a:pPr>
            <a:r>
              <a:rPr lang="en-US" altLang="zh-CN" sz="2000" b="1" dirty="0">
                <a:solidFill>
                  <a:schemeClr val="tx1">
                    <a:lumMod val="65000"/>
                    <a:lumOff val="35000"/>
                  </a:schemeClr>
                </a:solidFill>
                <a:latin typeface="Calibri" pitchFamily="34" charset="0"/>
              </a:rPr>
              <a:t>How does the spring SH anomaly over the TP retain its influence until summer and affect the local atmospheric heat source?</a:t>
            </a:r>
          </a:p>
          <a:p>
            <a:pPr algn="just">
              <a:buFont typeface="Wingdings" pitchFamily="2" charset="2"/>
              <a:buChar char="ü"/>
              <a:defRPr/>
            </a:pPr>
            <a:endParaRPr lang="en-US" altLang="zh-CN" sz="2000" b="1" dirty="0">
              <a:solidFill>
                <a:schemeClr val="tx1">
                  <a:lumMod val="65000"/>
                  <a:lumOff val="35000"/>
                </a:schemeClr>
              </a:solidFill>
              <a:latin typeface="Calibri" pitchFamily="34" charset="0"/>
            </a:endParaRPr>
          </a:p>
          <a:p>
            <a:pPr algn="just">
              <a:buClr>
                <a:srgbClr val="00B050"/>
              </a:buClr>
              <a:buFont typeface="Wingdings" pitchFamily="2" charset="2"/>
              <a:buChar char="ü"/>
              <a:defRPr/>
            </a:pPr>
            <a:r>
              <a:rPr lang="en-US" altLang="zh-CN" sz="2000" b="1" dirty="0">
                <a:solidFill>
                  <a:schemeClr val="tx1">
                    <a:lumMod val="65000"/>
                    <a:lumOff val="35000"/>
                  </a:schemeClr>
                </a:solidFill>
                <a:latin typeface="Calibri" pitchFamily="34" charset="0"/>
              </a:rPr>
              <a:t> Why does the strong spring SH source over the TP favor excessive precipitation in the Yangtze and </a:t>
            </a:r>
            <a:r>
              <a:rPr lang="en-US" altLang="zh-CN" sz="2000" b="1" dirty="0" err="1">
                <a:solidFill>
                  <a:schemeClr val="tx1">
                    <a:lumMod val="65000"/>
                    <a:lumOff val="35000"/>
                  </a:schemeClr>
                </a:solidFill>
                <a:latin typeface="Calibri" pitchFamily="34" charset="0"/>
              </a:rPr>
              <a:t>Huaihe</a:t>
            </a:r>
            <a:r>
              <a:rPr lang="en-US" altLang="zh-CN" sz="2000" b="1" dirty="0">
                <a:solidFill>
                  <a:schemeClr val="tx1">
                    <a:lumMod val="65000"/>
                    <a:lumOff val="35000"/>
                  </a:schemeClr>
                </a:solidFill>
                <a:latin typeface="Calibri" pitchFamily="34" charset="0"/>
              </a:rPr>
              <a:t> River basins?</a:t>
            </a:r>
            <a:endParaRPr lang="zh-CN" altLang="en-US" sz="2000" b="1" dirty="0">
              <a:solidFill>
                <a:schemeClr val="tx1">
                  <a:lumMod val="65000"/>
                  <a:lumOff val="35000"/>
                </a:schemeClr>
              </a:solidFill>
              <a:latin typeface="Calibri" pitchFamily="34" charset="0"/>
            </a:endParaRPr>
          </a:p>
        </p:txBody>
      </p:sp>
      <p:sp>
        <p:nvSpPr>
          <p:cNvPr id="24580" name="TextBox 6"/>
          <p:cNvSpPr txBox="1">
            <a:spLocks noChangeArrowheads="1"/>
          </p:cNvSpPr>
          <p:nvPr/>
        </p:nvSpPr>
        <p:spPr bwMode="auto">
          <a:xfrm>
            <a:off x="428625" y="3373438"/>
            <a:ext cx="8001000" cy="2198687"/>
          </a:xfrm>
          <a:prstGeom prst="rect">
            <a:avLst/>
          </a:prstGeom>
          <a:noFill/>
          <a:ln w="9525">
            <a:noFill/>
            <a:miter lim="800000"/>
            <a:headEnd/>
            <a:tailEnd/>
          </a:ln>
        </p:spPr>
        <p:txBody>
          <a:bodyPr>
            <a:spAutoFit/>
          </a:bodyPr>
          <a:lstStyle/>
          <a:p>
            <a:pPr>
              <a:buClr>
                <a:srgbClr val="00B050"/>
              </a:buClr>
            </a:pPr>
            <a:endParaRPr lang="en-US" altLang="zh-CN" sz="2000" b="1">
              <a:latin typeface="Calibri" pitchFamily="34" charset="0"/>
            </a:endParaRPr>
          </a:p>
          <a:p>
            <a:pPr>
              <a:lnSpc>
                <a:spcPct val="150000"/>
              </a:lnSpc>
              <a:buClr>
                <a:srgbClr val="00B050"/>
              </a:buClr>
              <a:buFont typeface="Wingdings" pitchFamily="2" charset="2"/>
              <a:buChar char="²"/>
            </a:pPr>
            <a:r>
              <a:rPr lang="en-US" altLang="zh-CN" sz="2000" b="1">
                <a:solidFill>
                  <a:srgbClr val="0000FF"/>
                </a:solidFill>
                <a:latin typeface="Calibri" pitchFamily="34" charset="0"/>
              </a:rPr>
              <a:t>SH</a:t>
            </a:r>
            <a:r>
              <a:rPr lang="en-US" altLang="zh-CN" sz="2000" b="1">
                <a:solidFill>
                  <a:srgbClr val="FF0000"/>
                </a:solidFill>
                <a:latin typeface="Calibri" pitchFamily="34" charset="0"/>
              </a:rPr>
              <a:t> </a:t>
            </a:r>
            <a:r>
              <a:rPr lang="en-US" altLang="zh-CN" sz="2000" b="1">
                <a:latin typeface="Calibri" pitchFamily="34" charset="0"/>
              </a:rPr>
              <a:t>(73 stations, calculated by CMA observed data)</a:t>
            </a:r>
          </a:p>
          <a:p>
            <a:pPr>
              <a:lnSpc>
                <a:spcPct val="150000"/>
              </a:lnSpc>
              <a:buClr>
                <a:srgbClr val="00B050"/>
              </a:buClr>
              <a:buFont typeface="Wingdings" pitchFamily="2" charset="2"/>
              <a:buChar char="²"/>
            </a:pPr>
            <a:r>
              <a:rPr lang="en-US" altLang="zh-CN" sz="2000" b="1">
                <a:solidFill>
                  <a:srgbClr val="0000FF"/>
                </a:solidFill>
                <a:latin typeface="Calibri" pitchFamily="34" charset="0"/>
              </a:rPr>
              <a:t>Precipitation</a:t>
            </a:r>
            <a:r>
              <a:rPr lang="en-US" altLang="zh-CN" sz="2000" b="1">
                <a:latin typeface="Calibri" pitchFamily="34" charset="0"/>
              </a:rPr>
              <a:t> (602 stations and TRMM 3B42)</a:t>
            </a:r>
          </a:p>
          <a:p>
            <a:pPr>
              <a:lnSpc>
                <a:spcPct val="150000"/>
              </a:lnSpc>
              <a:buClr>
                <a:srgbClr val="00B050"/>
              </a:buClr>
              <a:buFont typeface="Wingdings" pitchFamily="2" charset="2"/>
              <a:buChar char="²"/>
            </a:pPr>
            <a:r>
              <a:rPr lang="en-US" altLang="zh-CN" sz="2000" b="1">
                <a:solidFill>
                  <a:srgbClr val="0000FF"/>
                </a:solidFill>
                <a:latin typeface="Calibri" pitchFamily="34" charset="0"/>
              </a:rPr>
              <a:t>NCEP-FNL</a:t>
            </a:r>
          </a:p>
          <a:p>
            <a:pPr>
              <a:lnSpc>
                <a:spcPct val="150000"/>
              </a:lnSpc>
              <a:buClr>
                <a:srgbClr val="00B050"/>
              </a:buClr>
              <a:buFont typeface="Wingdings" pitchFamily="2" charset="2"/>
              <a:buChar char="²"/>
            </a:pPr>
            <a:r>
              <a:rPr lang="en-US" altLang="zh-CN" sz="2000" b="1">
                <a:solidFill>
                  <a:srgbClr val="0000FF"/>
                </a:solidFill>
                <a:latin typeface="Calibri" pitchFamily="34" charset="0"/>
              </a:rPr>
              <a:t>NOAA OISST</a:t>
            </a:r>
            <a:endParaRPr lang="zh-CN" altLang="en-US" sz="2000" b="1">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矩形 7"/>
          <p:cNvSpPr>
            <a:spLocks noChangeArrowheads="1"/>
          </p:cNvSpPr>
          <p:nvPr/>
        </p:nvSpPr>
        <p:spPr bwMode="auto">
          <a:xfrm>
            <a:off x="71438" y="1428750"/>
            <a:ext cx="4714875" cy="4800600"/>
          </a:xfrm>
          <a:prstGeom prst="rect">
            <a:avLst/>
          </a:prstGeom>
          <a:solidFill>
            <a:schemeClr val="bg1"/>
          </a:solidFill>
          <a:ln w="19050">
            <a:solidFill>
              <a:srgbClr val="7030A0"/>
            </a:solidFill>
            <a:miter lim="800000"/>
            <a:headEnd/>
            <a:tailEnd/>
          </a:ln>
        </p:spPr>
        <p:txBody>
          <a:bodyPr>
            <a:spAutoFit/>
          </a:bodyPr>
          <a:lstStyle/>
          <a:p>
            <a:pPr marL="342900" indent="-342900">
              <a:buFont typeface="Wingdings" pitchFamily="2" charset="2"/>
              <a:buChar char="ü"/>
            </a:pPr>
            <a:r>
              <a:rPr lang="en-US" altLang="zh-CN" sz="2400" b="1">
                <a:latin typeface="Calibri" pitchFamily="34" charset="0"/>
              </a:rPr>
              <a:t>Model: WRF3.4</a:t>
            </a:r>
          </a:p>
          <a:p>
            <a:pPr marL="342900" indent="-342900"/>
            <a:r>
              <a:rPr lang="en-US" altLang="zh-CN" b="1">
                <a:solidFill>
                  <a:srgbClr val="00B050"/>
                </a:solidFill>
                <a:latin typeface="Calibri" pitchFamily="34" charset="0"/>
              </a:rPr>
              <a:t>       Integration time step: </a:t>
            </a:r>
            <a:r>
              <a:rPr lang="en-US" altLang="zh-CN" b="1" i="1">
                <a:solidFill>
                  <a:srgbClr val="00B050"/>
                </a:solidFill>
                <a:latin typeface="Calibri" pitchFamily="34" charset="0"/>
              </a:rPr>
              <a:t>240 s</a:t>
            </a:r>
          </a:p>
          <a:p>
            <a:pPr marL="342900" indent="-342900"/>
            <a:r>
              <a:rPr lang="en-US" altLang="zh-CN" b="1">
                <a:solidFill>
                  <a:srgbClr val="00B050"/>
                </a:solidFill>
                <a:latin typeface="Calibri" pitchFamily="34" charset="0"/>
              </a:rPr>
              <a:t>       Horizontal resolution: </a:t>
            </a:r>
            <a:r>
              <a:rPr lang="en-US" altLang="zh-CN" b="1" i="1">
                <a:solidFill>
                  <a:srgbClr val="00B050"/>
                </a:solidFill>
                <a:latin typeface="Calibri" pitchFamily="34" charset="0"/>
              </a:rPr>
              <a:t>45km (181×131)</a:t>
            </a:r>
          </a:p>
          <a:p>
            <a:pPr marL="342900" indent="-342900"/>
            <a:r>
              <a:rPr lang="en-US" altLang="zh-CN" b="1">
                <a:solidFill>
                  <a:srgbClr val="00B050"/>
                </a:solidFill>
                <a:latin typeface="Calibri" pitchFamily="34" charset="0"/>
              </a:rPr>
              <a:t>       Buffer zone: </a:t>
            </a:r>
            <a:r>
              <a:rPr lang="en-US" altLang="zh-CN" b="1" i="1">
                <a:solidFill>
                  <a:srgbClr val="00B050"/>
                </a:solidFill>
                <a:latin typeface="Calibri" pitchFamily="34" charset="0"/>
              </a:rPr>
              <a:t>10 gird points</a:t>
            </a:r>
          </a:p>
          <a:p>
            <a:pPr marL="342900" indent="-342900"/>
            <a:r>
              <a:rPr lang="en-US" altLang="zh-CN" b="1">
                <a:solidFill>
                  <a:srgbClr val="00B050"/>
                </a:solidFill>
                <a:latin typeface="Calibri" pitchFamily="34" charset="0"/>
              </a:rPr>
              <a:t>       Vertical levels: </a:t>
            </a:r>
            <a:r>
              <a:rPr lang="en-US" altLang="zh-CN" b="1" i="1">
                <a:solidFill>
                  <a:srgbClr val="00B050"/>
                </a:solidFill>
                <a:latin typeface="Calibri" pitchFamily="34" charset="0"/>
              </a:rPr>
              <a:t>35 (top: 50hPa)</a:t>
            </a:r>
          </a:p>
          <a:p>
            <a:pPr marL="342900" indent="-342900"/>
            <a:r>
              <a:rPr lang="en-US" altLang="zh-CN" b="1">
                <a:solidFill>
                  <a:srgbClr val="00B050"/>
                </a:solidFill>
                <a:latin typeface="Calibri" pitchFamily="34" charset="0"/>
              </a:rPr>
              <a:t>       Boundary condition: </a:t>
            </a:r>
            <a:r>
              <a:rPr lang="en-US" altLang="zh-CN" b="1" i="1">
                <a:solidFill>
                  <a:srgbClr val="00B050"/>
                </a:solidFill>
                <a:latin typeface="Calibri" pitchFamily="34" charset="0"/>
              </a:rPr>
              <a:t>NCEP-FNL (6h)</a:t>
            </a:r>
          </a:p>
          <a:p>
            <a:pPr marL="342900" indent="-342900"/>
            <a:r>
              <a:rPr lang="en-US" altLang="zh-CN" b="1">
                <a:solidFill>
                  <a:srgbClr val="00B050"/>
                </a:solidFill>
                <a:latin typeface="Calibri" pitchFamily="34" charset="0"/>
              </a:rPr>
              <a:t>       SST condition: </a:t>
            </a:r>
            <a:r>
              <a:rPr lang="en-US" altLang="zh-CN" b="1" i="1">
                <a:solidFill>
                  <a:srgbClr val="00B050"/>
                </a:solidFill>
                <a:latin typeface="Calibri" pitchFamily="34" charset="0"/>
              </a:rPr>
              <a:t>NOAA OISST (daily)</a:t>
            </a:r>
          </a:p>
          <a:p>
            <a:pPr marL="342900" indent="-342900"/>
            <a:r>
              <a:rPr lang="en-US" altLang="zh-CN" b="1">
                <a:solidFill>
                  <a:srgbClr val="00B050"/>
                </a:solidFill>
                <a:latin typeface="Calibri" pitchFamily="34" charset="0"/>
              </a:rPr>
              <a:t>       Simulation period:</a:t>
            </a:r>
            <a:r>
              <a:rPr lang="en-US" altLang="zh-CN" b="1" i="1">
                <a:solidFill>
                  <a:srgbClr val="00B050"/>
                </a:solidFill>
                <a:latin typeface="Calibri" pitchFamily="34" charset="0"/>
              </a:rPr>
              <a:t> 28 Feb – 31 Aug</a:t>
            </a:r>
          </a:p>
          <a:p>
            <a:pPr marL="342900" indent="-342900">
              <a:buFont typeface="Wingdings" pitchFamily="2" charset="2"/>
              <a:buChar char="ü"/>
            </a:pPr>
            <a:endParaRPr lang="en-US" altLang="zh-CN" sz="2400" b="1">
              <a:latin typeface="Calibri" pitchFamily="34" charset="0"/>
            </a:endParaRPr>
          </a:p>
          <a:p>
            <a:pPr marL="342900" indent="-342900">
              <a:buFont typeface="Wingdings" pitchFamily="2" charset="2"/>
              <a:buChar char="ü"/>
            </a:pPr>
            <a:r>
              <a:rPr lang="en-US" altLang="zh-CN" sz="2400" b="1">
                <a:latin typeface="Calibri" pitchFamily="34" charset="0"/>
              </a:rPr>
              <a:t>Physical schemes:</a:t>
            </a:r>
          </a:p>
          <a:p>
            <a:pPr marL="342900" indent="-342900"/>
            <a:r>
              <a:rPr lang="en-US" altLang="zh-CN" b="1">
                <a:solidFill>
                  <a:srgbClr val="00B050"/>
                </a:solidFill>
                <a:latin typeface="Calibri" pitchFamily="34" charset="0"/>
              </a:rPr>
              <a:t>      Cumulus convection: </a:t>
            </a:r>
            <a:r>
              <a:rPr lang="en-US" altLang="zh-CN" b="1" i="1">
                <a:solidFill>
                  <a:srgbClr val="00B050"/>
                </a:solidFill>
                <a:latin typeface="Calibri" pitchFamily="34" charset="0"/>
              </a:rPr>
              <a:t>Grell-Devenyi</a:t>
            </a:r>
          </a:p>
          <a:p>
            <a:pPr marL="342900" indent="-342900"/>
            <a:r>
              <a:rPr lang="en-US" altLang="zh-CN" b="1">
                <a:solidFill>
                  <a:srgbClr val="00B050"/>
                </a:solidFill>
                <a:latin typeface="Calibri" pitchFamily="34" charset="0"/>
              </a:rPr>
              <a:t>      Cloud microphysics: </a:t>
            </a:r>
            <a:r>
              <a:rPr lang="en-US" altLang="zh-CN" b="1" i="1">
                <a:solidFill>
                  <a:srgbClr val="00B050"/>
                </a:solidFill>
                <a:latin typeface="Calibri" pitchFamily="34" charset="0"/>
              </a:rPr>
              <a:t>Lin et al.</a:t>
            </a:r>
          </a:p>
          <a:p>
            <a:pPr marL="342900" indent="-342900"/>
            <a:r>
              <a:rPr lang="en-US" altLang="zh-CN" b="1">
                <a:solidFill>
                  <a:srgbClr val="00B050"/>
                </a:solidFill>
                <a:latin typeface="Calibri" pitchFamily="34" charset="0"/>
              </a:rPr>
              <a:t>      PBL: </a:t>
            </a:r>
            <a:r>
              <a:rPr lang="en-US" altLang="zh-CN" b="1" i="1">
                <a:solidFill>
                  <a:srgbClr val="00B050"/>
                </a:solidFill>
                <a:latin typeface="Calibri" pitchFamily="34" charset="0"/>
              </a:rPr>
              <a:t>BouLac</a:t>
            </a:r>
          </a:p>
          <a:p>
            <a:pPr marL="342900" indent="-342900"/>
            <a:r>
              <a:rPr lang="en-US" altLang="zh-CN" b="1">
                <a:solidFill>
                  <a:srgbClr val="00B050"/>
                </a:solidFill>
                <a:latin typeface="Calibri" pitchFamily="34" charset="0"/>
              </a:rPr>
              <a:t>      Land surface: </a:t>
            </a:r>
            <a:r>
              <a:rPr lang="en-US" altLang="zh-CN" b="1" i="1">
                <a:solidFill>
                  <a:srgbClr val="00B050"/>
                </a:solidFill>
                <a:latin typeface="Calibri" pitchFamily="34" charset="0"/>
              </a:rPr>
              <a:t>Noah</a:t>
            </a:r>
          </a:p>
          <a:p>
            <a:pPr marL="342900" indent="-342900"/>
            <a:r>
              <a:rPr lang="en-US" altLang="zh-CN" b="1">
                <a:solidFill>
                  <a:srgbClr val="00B050"/>
                </a:solidFill>
                <a:latin typeface="Calibri" pitchFamily="34" charset="0"/>
              </a:rPr>
              <a:t>      Shortwave radiation: </a:t>
            </a:r>
            <a:r>
              <a:rPr lang="en-US" altLang="zh-CN" b="1" i="1">
                <a:solidFill>
                  <a:srgbClr val="00B050"/>
                </a:solidFill>
                <a:latin typeface="Calibri" pitchFamily="34" charset="0"/>
              </a:rPr>
              <a:t>Goddard </a:t>
            </a:r>
          </a:p>
          <a:p>
            <a:pPr marL="342900" indent="-342900"/>
            <a:r>
              <a:rPr lang="en-US" altLang="zh-CN" b="1">
                <a:solidFill>
                  <a:srgbClr val="00B050"/>
                </a:solidFill>
                <a:latin typeface="Calibri" pitchFamily="34" charset="0"/>
              </a:rPr>
              <a:t>      Longwave radiation: </a:t>
            </a:r>
            <a:r>
              <a:rPr lang="en-US" altLang="zh-CN" b="1" i="1">
                <a:solidFill>
                  <a:srgbClr val="00B050"/>
                </a:solidFill>
                <a:latin typeface="Calibri" pitchFamily="34" charset="0"/>
              </a:rPr>
              <a:t>RRTM</a:t>
            </a:r>
          </a:p>
        </p:txBody>
      </p:sp>
      <p:pic>
        <p:nvPicPr>
          <p:cNvPr id="26626" name="图片 9" descr="domain.png"/>
          <p:cNvPicPr>
            <a:picLocks noChangeAspect="1"/>
          </p:cNvPicPr>
          <p:nvPr/>
        </p:nvPicPr>
        <p:blipFill>
          <a:blip r:embed="rId3"/>
          <a:srcRect/>
          <a:stretch>
            <a:fillRect/>
          </a:stretch>
        </p:blipFill>
        <p:spPr bwMode="auto">
          <a:xfrm>
            <a:off x="4919663" y="1938338"/>
            <a:ext cx="4152900" cy="2714625"/>
          </a:xfrm>
          <a:prstGeom prst="rect">
            <a:avLst/>
          </a:prstGeom>
          <a:noFill/>
          <a:ln w="9525">
            <a:noFill/>
            <a:miter lim="800000"/>
            <a:headEnd/>
            <a:tailEnd/>
          </a:ln>
        </p:spPr>
      </p:pic>
      <p:sp>
        <p:nvSpPr>
          <p:cNvPr id="26627" name="TextBox 10"/>
          <p:cNvSpPr txBox="1">
            <a:spLocks noChangeArrowheads="1"/>
          </p:cNvSpPr>
          <p:nvPr/>
        </p:nvSpPr>
        <p:spPr bwMode="auto">
          <a:xfrm>
            <a:off x="5143500" y="1571625"/>
            <a:ext cx="1649413" cy="369888"/>
          </a:xfrm>
          <a:prstGeom prst="rect">
            <a:avLst/>
          </a:prstGeom>
          <a:noFill/>
          <a:ln w="9525">
            <a:noFill/>
            <a:miter lim="800000"/>
            <a:headEnd/>
            <a:tailEnd/>
          </a:ln>
        </p:spPr>
        <p:txBody>
          <a:bodyPr wrap="none">
            <a:spAutoFit/>
          </a:bodyPr>
          <a:lstStyle/>
          <a:p>
            <a:pPr marL="342900" indent="-342900"/>
            <a:r>
              <a:rPr lang="en-US" altLang="zh-CN" b="1">
                <a:latin typeface="Calibri" pitchFamily="34" charset="0"/>
              </a:rPr>
              <a:t>Model domain:</a:t>
            </a:r>
          </a:p>
        </p:txBody>
      </p:sp>
      <p:sp>
        <p:nvSpPr>
          <p:cNvPr id="26628" name="TextBox 11"/>
          <p:cNvSpPr txBox="1">
            <a:spLocks noChangeArrowheads="1"/>
          </p:cNvSpPr>
          <p:nvPr/>
        </p:nvSpPr>
        <p:spPr bwMode="auto">
          <a:xfrm>
            <a:off x="5214938" y="5283200"/>
            <a:ext cx="3395662" cy="584200"/>
          </a:xfrm>
          <a:prstGeom prst="rect">
            <a:avLst/>
          </a:prstGeom>
          <a:noFill/>
          <a:ln w="19050">
            <a:solidFill>
              <a:srgbClr val="7030A0"/>
            </a:solidFill>
            <a:miter lim="800000"/>
            <a:headEnd/>
            <a:tailEnd/>
          </a:ln>
        </p:spPr>
        <p:txBody>
          <a:bodyPr>
            <a:spAutoFit/>
          </a:bodyPr>
          <a:lstStyle/>
          <a:p>
            <a:r>
              <a:rPr lang="en-US" altLang="zh-CN" sz="1600" b="1">
                <a:latin typeface="Calibri" pitchFamily="34" charset="0"/>
              </a:rPr>
              <a:t>Sensitivity experimental area : </a:t>
            </a:r>
          </a:p>
          <a:p>
            <a:r>
              <a:rPr lang="en-US" altLang="zh-CN" sz="1600" b="1">
                <a:solidFill>
                  <a:srgbClr val="FF0000"/>
                </a:solidFill>
                <a:latin typeface="Calibri" pitchFamily="34" charset="0"/>
              </a:rPr>
              <a:t>(25-40N, 70-105E, &gt;2km)</a:t>
            </a:r>
            <a:endParaRPr lang="zh-CN" altLang="en-US" sz="1600" b="1">
              <a:solidFill>
                <a:srgbClr val="FF0000"/>
              </a:solidFill>
              <a:latin typeface="Calibri" pitchFamily="34" charset="0"/>
            </a:endParaRPr>
          </a:p>
        </p:txBody>
      </p:sp>
      <p:cxnSp>
        <p:nvCxnSpPr>
          <p:cNvPr id="14" name="直接箭头连接符 13"/>
          <p:cNvCxnSpPr/>
          <p:nvPr/>
        </p:nvCxnSpPr>
        <p:spPr>
          <a:xfrm rot="5400000" flipH="1" flipV="1">
            <a:off x="5107782" y="3831431"/>
            <a:ext cx="2286000" cy="500063"/>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8678" name="矩形 16"/>
          <p:cNvSpPr>
            <a:spLocks noChangeArrowheads="1"/>
          </p:cNvSpPr>
          <p:nvPr/>
        </p:nvSpPr>
        <p:spPr bwMode="auto">
          <a:xfrm>
            <a:off x="1214438" y="314325"/>
            <a:ext cx="6750050" cy="523875"/>
          </a:xfrm>
          <a:prstGeom prst="rect">
            <a:avLst/>
          </a:prstGeom>
          <a:noFill/>
          <a:ln w="9525">
            <a:noFill/>
            <a:miter lim="800000"/>
            <a:headEnd/>
            <a:tailEnd/>
          </a:ln>
        </p:spPr>
        <p:txBody>
          <a:bodyPr wrap="none">
            <a:spAutoFit/>
          </a:bodyPr>
          <a:lstStyle/>
          <a:p>
            <a:pPr>
              <a:defRPr/>
            </a:pPr>
            <a:r>
              <a:rPr lang="en-US" altLang="zh-CN" sz="2800" b="1" dirty="0">
                <a:solidFill>
                  <a:srgbClr val="FF0000"/>
                </a:solidFill>
                <a:effectLst>
                  <a:outerShdw blurRad="50800" dist="38100" dir="2700000" algn="tl" rotWithShape="0">
                    <a:srgbClr val="000000">
                      <a:alpha val="43000"/>
                    </a:srgbClr>
                  </a:outerShdw>
                </a:effectLst>
                <a:latin typeface="Calibri" pitchFamily="34" charset="0"/>
              </a:rPr>
              <a:t>Domain and physical schemes in WRF</a:t>
            </a:r>
            <a:endParaRPr lang="en-US" altLang="zh-CN" sz="2800" b="1" dirty="0">
              <a:solidFill>
                <a:srgbClr val="FF0000"/>
              </a:solidFill>
              <a:effectLst>
                <a:outerShdw blurRad="50800" dist="38100" dir="2700000" algn="tl" rotWithShape="0">
                  <a:srgbClr val="000000">
                    <a:alpha val="43000"/>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5"/>
          <p:cNvSpPr txBox="1">
            <a:spLocks noChangeArrowheads="1"/>
          </p:cNvSpPr>
          <p:nvPr/>
        </p:nvSpPr>
        <p:spPr bwMode="auto">
          <a:xfrm>
            <a:off x="2616200" y="71438"/>
            <a:ext cx="3741738" cy="523875"/>
          </a:xfrm>
          <a:prstGeom prst="rect">
            <a:avLst/>
          </a:prstGeom>
          <a:noFill/>
          <a:ln w="9525">
            <a:noFill/>
            <a:miter lim="800000"/>
            <a:headEnd/>
            <a:tailEnd/>
          </a:ln>
        </p:spPr>
        <p:txBody>
          <a:bodyPr wrap="none">
            <a:spAutoFit/>
          </a:bodyPr>
          <a:lstStyle/>
          <a:p>
            <a:pPr marL="342900" indent="-342900">
              <a:defRPr/>
            </a:pPr>
            <a:r>
              <a:rPr lang="en-US" altLang="zh-CN" sz="2800" b="1" dirty="0">
                <a:solidFill>
                  <a:srgbClr val="FF0000"/>
                </a:solidFill>
                <a:effectLst>
                  <a:outerShdw blurRad="50800" dist="38100" dir="2700000" algn="tl" rotWithShape="0">
                    <a:srgbClr val="000000">
                      <a:alpha val="43000"/>
                    </a:srgbClr>
                  </a:outerShdw>
                </a:effectLst>
                <a:latin typeface="+mj-lt"/>
                <a:ea typeface="黑体" pitchFamily="2" charset="-122"/>
              </a:rPr>
              <a:t>Numerical experiments </a:t>
            </a:r>
            <a:endParaRPr lang="zh-CN" altLang="en-US" sz="2800" b="1" dirty="0">
              <a:solidFill>
                <a:srgbClr val="FF0000"/>
              </a:solidFill>
              <a:effectLst>
                <a:outerShdw blurRad="50800" dist="38100" dir="2700000" algn="tl" rotWithShape="0">
                  <a:srgbClr val="000000">
                    <a:alpha val="43000"/>
                  </a:srgbClr>
                </a:outerShdw>
              </a:effectLst>
              <a:latin typeface="+mj-lt"/>
              <a:ea typeface="黑体" pitchFamily="2" charset="-122"/>
            </a:endParaRPr>
          </a:p>
        </p:txBody>
      </p:sp>
      <p:graphicFrame>
        <p:nvGraphicFramePr>
          <p:cNvPr id="7" name="表格 6"/>
          <p:cNvGraphicFramePr>
            <a:graphicFrameLocks noGrp="1"/>
          </p:cNvGraphicFramePr>
          <p:nvPr/>
        </p:nvGraphicFramePr>
        <p:xfrm>
          <a:off x="142875" y="642938"/>
          <a:ext cx="8786813" cy="2814637"/>
        </p:xfrm>
        <a:graphic>
          <a:graphicData uri="http://schemas.openxmlformats.org/drawingml/2006/table">
            <a:tbl>
              <a:tblPr firstRow="1" bandRow="1">
                <a:tableStyleId>{5C22544A-7EE6-4342-B048-85BDC9FD1C3A}</a:tableStyleId>
              </a:tblPr>
              <a:tblGrid>
                <a:gridCol w="1685925"/>
                <a:gridCol w="1814506"/>
                <a:gridCol w="5286443"/>
              </a:tblGrid>
              <a:tr h="370840">
                <a:tc>
                  <a:txBody>
                    <a:bodyPr/>
                    <a:lstStyle/>
                    <a:p>
                      <a:r>
                        <a:rPr lang="en-US" altLang="zh-CN" b="1" dirty="0" smtClean="0"/>
                        <a:t>Experiments</a:t>
                      </a:r>
                      <a:endParaRPr lang="zh-CN" altLang="en-US" b="1" dirty="0"/>
                    </a:p>
                  </a:txBody>
                  <a:tcPr/>
                </a:tc>
                <a:tc>
                  <a:txBody>
                    <a:bodyPr/>
                    <a:lstStyle/>
                    <a:p>
                      <a:r>
                        <a:rPr lang="en-US" altLang="zh-CN" b="1" dirty="0" smtClean="0"/>
                        <a:t>Spring</a:t>
                      </a:r>
                      <a:r>
                        <a:rPr lang="en-US" altLang="zh-CN" b="1" baseline="0" dirty="0" smtClean="0"/>
                        <a:t> SH intensity over the TP</a:t>
                      </a:r>
                      <a:endParaRPr lang="zh-CN" altLang="en-US" b="1" dirty="0"/>
                    </a:p>
                  </a:txBody>
                  <a:tcPr/>
                </a:tc>
                <a:tc>
                  <a:txBody>
                    <a:bodyPr/>
                    <a:lstStyle/>
                    <a:p>
                      <a:r>
                        <a:rPr lang="en-US" altLang="zh-CN" b="1" dirty="0" smtClean="0"/>
                        <a:t>Goal</a:t>
                      </a:r>
                      <a:endParaRPr lang="zh-CN" altLang="en-US" b="1" dirty="0"/>
                    </a:p>
                  </a:txBody>
                  <a:tcPr/>
                </a:tc>
              </a:tr>
              <a:tr h="370840">
                <a:tc>
                  <a:txBody>
                    <a:bodyPr/>
                    <a:lstStyle/>
                    <a:p>
                      <a:r>
                        <a:rPr lang="en-US" altLang="zh-CN" sz="1600" b="1" dirty="0" smtClean="0"/>
                        <a:t>CTL03</a:t>
                      </a:r>
                      <a:endParaRPr lang="zh-CN" altLang="en-US" sz="1600" b="1" dirty="0"/>
                    </a:p>
                  </a:txBody>
                  <a:tcPr/>
                </a:tc>
                <a:tc>
                  <a:txBody>
                    <a:bodyPr/>
                    <a:lstStyle/>
                    <a:p>
                      <a:r>
                        <a:rPr lang="en-US" altLang="zh-CN" sz="1600" dirty="0" smtClean="0"/>
                        <a:t>100%</a:t>
                      </a:r>
                      <a:endParaRPr lang="zh-CN" altLang="en-US" sz="1600" dirty="0"/>
                    </a:p>
                  </a:txBody>
                  <a:tcPr/>
                </a:tc>
                <a:tc>
                  <a:txBody>
                    <a:bodyPr/>
                    <a:lstStyle/>
                    <a:p>
                      <a:r>
                        <a:rPr lang="en-US" altLang="zh-CN" sz="1600" dirty="0" smtClean="0"/>
                        <a:t>Examine the</a:t>
                      </a:r>
                      <a:r>
                        <a:rPr lang="en-US" altLang="zh-CN" sz="1600" baseline="0" dirty="0" smtClean="0"/>
                        <a:t> WRF performance of 2003 EASM</a:t>
                      </a:r>
                      <a:endParaRPr lang="zh-CN" altLang="en-US" sz="1600" dirty="0"/>
                    </a:p>
                  </a:txBody>
                  <a:tcPr/>
                </a:tc>
              </a:tr>
              <a:tr h="370840">
                <a:tc>
                  <a:txBody>
                    <a:bodyPr/>
                    <a:lstStyle/>
                    <a:p>
                      <a:r>
                        <a:rPr lang="en-US" altLang="zh-CN" sz="1600" b="1" dirty="0" smtClean="0"/>
                        <a:t>ExpS03</a:t>
                      </a:r>
                      <a:endParaRPr lang="zh-CN" altLang="en-US" sz="1600" b="1" dirty="0"/>
                    </a:p>
                  </a:txBody>
                  <a:tcPr/>
                </a:tc>
                <a:tc>
                  <a:txBody>
                    <a:bodyPr/>
                    <a:lstStyle/>
                    <a:p>
                      <a:r>
                        <a:rPr lang="en-US" altLang="zh-CN" sz="1600" dirty="0" smtClean="0">
                          <a:solidFill>
                            <a:srgbClr val="FF0000"/>
                          </a:solidFill>
                        </a:rPr>
                        <a:t>50%</a:t>
                      </a:r>
                      <a:r>
                        <a:rPr lang="en-US" altLang="zh-CN" sz="1600" baseline="0" dirty="0" smtClean="0"/>
                        <a:t> of the normal</a:t>
                      </a:r>
                      <a:endParaRPr lang="zh-CN" altLang="en-US" sz="1600" dirty="0"/>
                    </a:p>
                  </a:txBody>
                  <a:tcPr/>
                </a:tc>
                <a:tc>
                  <a:txBody>
                    <a:bodyPr/>
                    <a:lstStyle/>
                    <a:p>
                      <a:r>
                        <a:rPr lang="en-US" altLang="zh-CN" sz="1600" dirty="0" smtClean="0"/>
                        <a:t>Estimate effects</a:t>
                      </a:r>
                      <a:r>
                        <a:rPr lang="en-US" altLang="zh-CN" sz="1600" baseline="0" dirty="0" smtClean="0"/>
                        <a:t> of spring SH anomaly over the TP on 2003 EASM</a:t>
                      </a:r>
                      <a:endParaRPr lang="zh-CN" altLang="en-US" sz="1600" dirty="0"/>
                    </a:p>
                  </a:txBody>
                  <a:tcPr/>
                </a:tc>
              </a:tr>
              <a:tr h="370840">
                <a:tc>
                  <a:txBody>
                    <a:bodyPr/>
                    <a:lstStyle/>
                    <a:p>
                      <a:r>
                        <a:rPr lang="en-US" altLang="zh-CN" sz="1600" b="1" dirty="0" smtClean="0"/>
                        <a:t>CTL01</a:t>
                      </a:r>
                      <a:endParaRPr lang="zh-CN" altLang="en-US" sz="1600" b="1" dirty="0"/>
                    </a:p>
                  </a:txBody>
                  <a:tcPr/>
                </a:tc>
                <a:tc>
                  <a:txBody>
                    <a:bodyPr/>
                    <a:lstStyle/>
                    <a:p>
                      <a:r>
                        <a:rPr lang="en-US" altLang="zh-CN" sz="1600" dirty="0" smtClean="0"/>
                        <a:t>100%</a:t>
                      </a:r>
                      <a:endParaRPr lang="zh-CN" altLang="en-US" sz="1600" dirty="0"/>
                    </a:p>
                  </a:txBody>
                  <a:tcPr/>
                </a:tc>
                <a:tc>
                  <a:txBody>
                    <a:bodyPr/>
                    <a:lstStyle/>
                    <a:p>
                      <a:r>
                        <a:rPr lang="en-US" altLang="zh-CN" sz="1600" dirty="0" smtClean="0"/>
                        <a:t>Examine the</a:t>
                      </a:r>
                      <a:r>
                        <a:rPr lang="en-US" altLang="zh-CN" sz="1600" baseline="0" dirty="0" smtClean="0"/>
                        <a:t> WRF performance of 2001 EASM</a:t>
                      </a:r>
                      <a:endParaRPr lang="zh-CN" altLang="en-US" sz="1600" dirty="0"/>
                    </a:p>
                  </a:txBody>
                  <a:tcPr/>
                </a:tc>
              </a:tr>
              <a:tr h="136524">
                <a:tc>
                  <a:txBody>
                    <a:bodyPr/>
                    <a:lstStyle/>
                    <a:p>
                      <a:r>
                        <a:rPr lang="en-US" altLang="zh-CN" sz="1600" b="1" dirty="0" smtClean="0"/>
                        <a:t>ExpS01</a:t>
                      </a:r>
                      <a:endParaRPr lang="zh-CN" altLang="en-US" sz="1600" b="1" dirty="0"/>
                    </a:p>
                  </a:txBody>
                  <a:tcPr/>
                </a:tc>
                <a:tc>
                  <a:txBody>
                    <a:bodyPr/>
                    <a:lstStyle/>
                    <a:p>
                      <a:r>
                        <a:rPr lang="en-US" altLang="zh-CN" sz="1600" dirty="0" smtClean="0">
                          <a:solidFill>
                            <a:srgbClr val="FF0000"/>
                          </a:solidFill>
                        </a:rPr>
                        <a:t>150%</a:t>
                      </a:r>
                      <a:r>
                        <a:rPr lang="en-US" altLang="zh-CN" sz="1600" dirty="0" smtClean="0"/>
                        <a:t> of</a:t>
                      </a:r>
                      <a:r>
                        <a:rPr lang="en-US" altLang="zh-CN" sz="1600" baseline="0" dirty="0" smtClean="0"/>
                        <a:t> the normal</a:t>
                      </a:r>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Estimate effects</a:t>
                      </a:r>
                      <a:r>
                        <a:rPr lang="en-US" altLang="zh-CN" sz="1600" baseline="0" dirty="0" smtClean="0"/>
                        <a:t> of spring SH anomaly over the TP on 2001 EASM</a:t>
                      </a:r>
                      <a:endParaRPr lang="zh-CN" altLang="en-US" sz="1600" dirty="0" smtClean="0"/>
                    </a:p>
                  </a:txBody>
                  <a:tcPr/>
                </a:tc>
              </a:tr>
            </a:tbl>
          </a:graphicData>
        </a:graphic>
      </p:graphicFrame>
      <p:pic>
        <p:nvPicPr>
          <p:cNvPr id="28700" name="图片 9" descr="SH-t-mam.png"/>
          <p:cNvPicPr>
            <a:picLocks noChangeAspect="1"/>
          </p:cNvPicPr>
          <p:nvPr/>
        </p:nvPicPr>
        <p:blipFill>
          <a:blip r:embed="rId3"/>
          <a:srcRect/>
          <a:stretch>
            <a:fillRect/>
          </a:stretch>
        </p:blipFill>
        <p:spPr bwMode="auto">
          <a:xfrm>
            <a:off x="3695700" y="3613150"/>
            <a:ext cx="5143500" cy="3030538"/>
          </a:xfrm>
          <a:prstGeom prst="rect">
            <a:avLst/>
          </a:prstGeom>
          <a:noFill/>
          <a:ln w="9525">
            <a:noFill/>
            <a:miter lim="800000"/>
            <a:headEnd/>
            <a:tailEnd/>
          </a:ln>
        </p:spPr>
      </p:pic>
      <p:sp>
        <p:nvSpPr>
          <p:cNvPr id="28701" name="TextBox 10"/>
          <p:cNvSpPr txBox="1">
            <a:spLocks noChangeArrowheads="1"/>
          </p:cNvSpPr>
          <p:nvPr/>
        </p:nvSpPr>
        <p:spPr bwMode="auto">
          <a:xfrm>
            <a:off x="0" y="4143375"/>
            <a:ext cx="3743325" cy="1200150"/>
          </a:xfrm>
          <a:prstGeom prst="rect">
            <a:avLst/>
          </a:prstGeom>
          <a:noFill/>
          <a:ln w="9525">
            <a:noFill/>
            <a:miter lim="800000"/>
            <a:headEnd/>
            <a:tailEnd/>
          </a:ln>
        </p:spPr>
        <p:txBody>
          <a:bodyPr>
            <a:spAutoFit/>
          </a:bodyPr>
          <a:lstStyle/>
          <a:p>
            <a:pPr marL="342900" indent="-342900"/>
            <a:r>
              <a:rPr lang="en-US" altLang="zh-CN" b="1">
                <a:latin typeface="Calibri" pitchFamily="34" charset="0"/>
              </a:rPr>
              <a:t>Temporal evolution of the </a:t>
            </a:r>
            <a:r>
              <a:rPr lang="en-US" altLang="zh-CN" b="1">
                <a:solidFill>
                  <a:srgbClr val="FF0000"/>
                </a:solidFill>
                <a:latin typeface="Calibri" pitchFamily="34" charset="0"/>
              </a:rPr>
              <a:t>observed</a:t>
            </a:r>
          </a:p>
          <a:p>
            <a:pPr marL="342900" indent="-342900"/>
            <a:r>
              <a:rPr lang="en-US" altLang="zh-CN" b="1">
                <a:solidFill>
                  <a:srgbClr val="FF0000"/>
                </a:solidFill>
                <a:latin typeface="Calibri" pitchFamily="34" charset="0"/>
              </a:rPr>
              <a:t> and simulated </a:t>
            </a:r>
            <a:r>
              <a:rPr lang="en-US" altLang="zh-CN" b="1">
                <a:latin typeface="Calibri" pitchFamily="34" charset="0"/>
              </a:rPr>
              <a:t>daily SH averaged at</a:t>
            </a:r>
          </a:p>
          <a:p>
            <a:pPr marL="342900" indent="-342900"/>
            <a:r>
              <a:rPr lang="en-US" altLang="zh-CN" b="1">
                <a:latin typeface="Calibri" pitchFamily="34" charset="0"/>
              </a:rPr>
              <a:t> 73 stations over the TP in the spring of 2003. (W/m</a:t>
            </a:r>
            <a:r>
              <a:rPr lang="en-US" altLang="zh-CN" b="1" baseline="30000">
                <a:latin typeface="Calibri" pitchFamily="34" charset="0"/>
              </a:rPr>
              <a:t>2</a:t>
            </a:r>
            <a:r>
              <a:rPr lang="en-US" altLang="zh-CN" b="1">
                <a:latin typeface="Calibri" pitchFamily="34" charset="0"/>
              </a:rPr>
              <a:t>)</a:t>
            </a:r>
            <a:endParaRPr lang="zh-CN" altLang="en-US" b="1">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1" descr="Fig3.png"/>
          <p:cNvPicPr>
            <a:picLocks noChangeAspect="1"/>
          </p:cNvPicPr>
          <p:nvPr/>
        </p:nvPicPr>
        <p:blipFill>
          <a:blip r:embed="rId3"/>
          <a:srcRect/>
          <a:stretch>
            <a:fillRect/>
          </a:stretch>
        </p:blipFill>
        <p:spPr bwMode="auto">
          <a:xfrm>
            <a:off x="1071563" y="1439863"/>
            <a:ext cx="7358062" cy="4346575"/>
          </a:xfrm>
          <a:prstGeom prst="rect">
            <a:avLst/>
          </a:prstGeom>
          <a:noFill/>
          <a:ln w="9525">
            <a:noFill/>
            <a:miter lim="800000"/>
            <a:headEnd/>
            <a:tailEnd/>
          </a:ln>
        </p:spPr>
      </p:pic>
      <p:sp>
        <p:nvSpPr>
          <p:cNvPr id="30722" name="TextBox 3"/>
          <p:cNvSpPr txBox="1">
            <a:spLocks noChangeArrowheads="1"/>
          </p:cNvSpPr>
          <p:nvPr/>
        </p:nvSpPr>
        <p:spPr bwMode="auto">
          <a:xfrm>
            <a:off x="71438" y="2000250"/>
            <a:ext cx="1152525" cy="369888"/>
          </a:xfrm>
          <a:prstGeom prst="rect">
            <a:avLst/>
          </a:prstGeom>
          <a:noFill/>
          <a:ln w="9525">
            <a:noFill/>
            <a:miter lim="800000"/>
            <a:headEnd/>
            <a:tailEnd/>
          </a:ln>
        </p:spPr>
        <p:txBody>
          <a:bodyPr>
            <a:spAutoFit/>
          </a:bodyPr>
          <a:lstStyle/>
          <a:p>
            <a:r>
              <a:rPr lang="en-US" altLang="zh-CN" b="1">
                <a:latin typeface="Calibri" pitchFamily="34" charset="0"/>
              </a:rPr>
              <a:t>200 hPa</a:t>
            </a:r>
            <a:endParaRPr lang="zh-CN" altLang="en-US" b="1">
              <a:latin typeface="Calibri" pitchFamily="34" charset="0"/>
            </a:endParaRPr>
          </a:p>
        </p:txBody>
      </p:sp>
      <p:sp>
        <p:nvSpPr>
          <p:cNvPr id="30723" name="TextBox 4"/>
          <p:cNvSpPr txBox="1">
            <a:spLocks noChangeArrowheads="1"/>
          </p:cNvSpPr>
          <p:nvPr/>
        </p:nvSpPr>
        <p:spPr bwMode="auto">
          <a:xfrm>
            <a:off x="71438" y="4233863"/>
            <a:ext cx="944562" cy="369887"/>
          </a:xfrm>
          <a:prstGeom prst="rect">
            <a:avLst/>
          </a:prstGeom>
          <a:noFill/>
          <a:ln w="9525">
            <a:noFill/>
            <a:miter lim="800000"/>
            <a:headEnd/>
            <a:tailEnd/>
          </a:ln>
        </p:spPr>
        <p:txBody>
          <a:bodyPr wrap="none">
            <a:spAutoFit/>
          </a:bodyPr>
          <a:lstStyle/>
          <a:p>
            <a:r>
              <a:rPr lang="en-US" altLang="zh-CN" b="1">
                <a:latin typeface="Calibri" pitchFamily="34" charset="0"/>
              </a:rPr>
              <a:t>850 hPa</a:t>
            </a:r>
            <a:endParaRPr lang="zh-CN" altLang="en-US" b="1">
              <a:latin typeface="Calibri" pitchFamily="34" charset="0"/>
            </a:endParaRPr>
          </a:p>
        </p:txBody>
      </p:sp>
      <p:sp>
        <p:nvSpPr>
          <p:cNvPr id="30724" name="TextBox 5"/>
          <p:cNvSpPr txBox="1">
            <a:spLocks noChangeArrowheads="1"/>
          </p:cNvSpPr>
          <p:nvPr/>
        </p:nvSpPr>
        <p:spPr bwMode="auto">
          <a:xfrm>
            <a:off x="2357438" y="1090613"/>
            <a:ext cx="1120775" cy="369887"/>
          </a:xfrm>
          <a:prstGeom prst="rect">
            <a:avLst/>
          </a:prstGeom>
          <a:noFill/>
          <a:ln w="9525">
            <a:noFill/>
            <a:miter lim="800000"/>
            <a:headEnd/>
            <a:tailEnd/>
          </a:ln>
        </p:spPr>
        <p:txBody>
          <a:bodyPr wrap="none">
            <a:spAutoFit/>
          </a:bodyPr>
          <a:lstStyle/>
          <a:p>
            <a:r>
              <a:rPr lang="en-US" altLang="zh-CN" b="1">
                <a:latin typeface="Calibri" pitchFamily="34" charset="0"/>
              </a:rPr>
              <a:t>NCEP-FNL</a:t>
            </a:r>
            <a:endParaRPr lang="zh-CN" altLang="en-US" b="1">
              <a:latin typeface="Calibri" pitchFamily="34" charset="0"/>
            </a:endParaRPr>
          </a:p>
        </p:txBody>
      </p:sp>
      <p:sp>
        <p:nvSpPr>
          <p:cNvPr id="30725" name="TextBox 6"/>
          <p:cNvSpPr txBox="1">
            <a:spLocks noChangeArrowheads="1"/>
          </p:cNvSpPr>
          <p:nvPr/>
        </p:nvSpPr>
        <p:spPr bwMode="auto">
          <a:xfrm>
            <a:off x="5891213" y="1090613"/>
            <a:ext cx="1395412" cy="369887"/>
          </a:xfrm>
          <a:prstGeom prst="rect">
            <a:avLst/>
          </a:prstGeom>
          <a:noFill/>
          <a:ln w="9525">
            <a:noFill/>
            <a:miter lim="800000"/>
            <a:headEnd/>
            <a:tailEnd/>
          </a:ln>
        </p:spPr>
        <p:txBody>
          <a:bodyPr wrap="none">
            <a:spAutoFit/>
          </a:bodyPr>
          <a:lstStyle/>
          <a:p>
            <a:r>
              <a:rPr lang="en-US" altLang="zh-CN" b="1">
                <a:latin typeface="Calibri" pitchFamily="34" charset="0"/>
              </a:rPr>
              <a:t>WRF (CTL03)</a:t>
            </a:r>
            <a:endParaRPr lang="zh-CN" altLang="en-US" b="1">
              <a:latin typeface="Calibri" pitchFamily="34" charset="0"/>
            </a:endParaRPr>
          </a:p>
        </p:txBody>
      </p:sp>
      <p:sp>
        <p:nvSpPr>
          <p:cNvPr id="30726" name="TextBox 10"/>
          <p:cNvSpPr txBox="1">
            <a:spLocks noChangeArrowheads="1"/>
          </p:cNvSpPr>
          <p:nvPr/>
        </p:nvSpPr>
        <p:spPr bwMode="auto">
          <a:xfrm flipH="1">
            <a:off x="928688" y="6000750"/>
            <a:ext cx="7929562" cy="646113"/>
          </a:xfrm>
          <a:prstGeom prst="rect">
            <a:avLst/>
          </a:prstGeom>
          <a:noFill/>
          <a:ln w="9525">
            <a:noFill/>
            <a:miter lim="800000"/>
            <a:headEnd/>
            <a:tailEnd/>
          </a:ln>
        </p:spPr>
        <p:txBody>
          <a:bodyPr>
            <a:spAutoFit/>
          </a:bodyPr>
          <a:lstStyle/>
          <a:p>
            <a:r>
              <a:rPr lang="en-US" altLang="zh-CN" b="1">
                <a:latin typeface="Calibri" pitchFamily="34" charset="0"/>
              </a:rPr>
              <a:t>(a)&amp;(b) 200 hPa wind vectors (m s</a:t>
            </a:r>
            <a:r>
              <a:rPr lang="en-US" altLang="zh-CN" b="1" baseline="30000">
                <a:latin typeface="Calibri" pitchFamily="34" charset="0"/>
              </a:rPr>
              <a:t>-1</a:t>
            </a:r>
            <a:r>
              <a:rPr lang="en-US" altLang="zh-CN" b="1">
                <a:latin typeface="Calibri" pitchFamily="34" charset="0"/>
              </a:rPr>
              <a:t>) and the westerly jet  stream(shading, m s</a:t>
            </a:r>
            <a:r>
              <a:rPr lang="en-US" altLang="zh-CN" b="1" baseline="30000">
                <a:latin typeface="Calibri" pitchFamily="34" charset="0"/>
              </a:rPr>
              <a:t>-1</a:t>
            </a:r>
            <a:r>
              <a:rPr lang="en-US" altLang="zh-CN" b="1">
                <a:latin typeface="Calibri" pitchFamily="34" charset="0"/>
              </a:rPr>
              <a:t>)</a:t>
            </a:r>
          </a:p>
          <a:p>
            <a:r>
              <a:rPr lang="en-US" altLang="zh-CN" b="1">
                <a:latin typeface="Calibri" pitchFamily="34" charset="0"/>
              </a:rPr>
              <a:t>(c)&amp;(d) 850 hPa wind vectors (m s</a:t>
            </a:r>
            <a:r>
              <a:rPr lang="en-US" altLang="zh-CN" b="1" baseline="30000">
                <a:latin typeface="Calibri" pitchFamily="34" charset="0"/>
              </a:rPr>
              <a:t>-1</a:t>
            </a:r>
            <a:r>
              <a:rPr lang="en-US" altLang="zh-CN" b="1">
                <a:latin typeface="Calibri" pitchFamily="34" charset="0"/>
              </a:rPr>
              <a:t>) and air temperature at 2m (shading, K)</a:t>
            </a:r>
            <a:endParaRPr lang="zh-CN" altLang="en-US" b="1">
              <a:latin typeface="Calibri" pitchFamily="34" charset="0"/>
            </a:endParaRPr>
          </a:p>
        </p:txBody>
      </p:sp>
      <p:sp>
        <p:nvSpPr>
          <p:cNvPr id="31752" name="TextBox 11"/>
          <p:cNvSpPr txBox="1">
            <a:spLocks noChangeArrowheads="1"/>
          </p:cNvSpPr>
          <p:nvPr/>
        </p:nvSpPr>
        <p:spPr bwMode="auto">
          <a:xfrm>
            <a:off x="1262063" y="357188"/>
            <a:ext cx="6810375" cy="523875"/>
          </a:xfrm>
          <a:prstGeom prst="rect">
            <a:avLst/>
          </a:prstGeom>
          <a:noFill/>
          <a:ln w="9525">
            <a:noFill/>
            <a:miter lim="800000"/>
            <a:headEnd/>
            <a:tailEnd/>
          </a:ln>
        </p:spPr>
        <p:txBody>
          <a:bodyPr>
            <a:spAutoFit/>
          </a:bodyPr>
          <a:lstStyle/>
          <a:p>
            <a:pPr>
              <a:defRPr/>
            </a:pPr>
            <a:r>
              <a:rPr lang="en-US" altLang="zh-CN" sz="2800" b="1" dirty="0">
                <a:solidFill>
                  <a:srgbClr val="FF0000"/>
                </a:solidFill>
                <a:effectLst>
                  <a:outerShdw blurRad="50800" dist="38100" dir="2700000" algn="tl" rotWithShape="0">
                    <a:srgbClr val="000000">
                      <a:alpha val="43000"/>
                    </a:srgbClr>
                  </a:outerShdw>
                </a:effectLst>
                <a:latin typeface="+mj-lt"/>
              </a:rPr>
              <a:t>2003 JJA circulation in data and simulation</a:t>
            </a:r>
            <a:endParaRPr lang="zh-CN" altLang="en-US" sz="2800" b="1" dirty="0">
              <a:solidFill>
                <a:srgbClr val="FF0000"/>
              </a:solidFill>
              <a:effectLst>
                <a:outerShdw blurRad="50800" dist="38100" dir="2700000" algn="tl" rotWithShape="0">
                  <a:srgbClr val="000000">
                    <a:alpha val="43000"/>
                  </a:srgbClr>
                </a:outerShdw>
              </a:effectLst>
              <a:latin typeface="+mj-lt"/>
            </a:endParaRPr>
          </a:p>
        </p:txBody>
      </p:sp>
      <p:sp>
        <p:nvSpPr>
          <p:cNvPr id="30728" name="TextBox 10"/>
          <p:cNvSpPr txBox="1">
            <a:spLocks noChangeArrowheads="1"/>
          </p:cNvSpPr>
          <p:nvPr/>
        </p:nvSpPr>
        <p:spPr bwMode="auto">
          <a:xfrm>
            <a:off x="2286000" y="1900238"/>
            <a:ext cx="762000" cy="461962"/>
          </a:xfrm>
          <a:prstGeom prst="rect">
            <a:avLst/>
          </a:prstGeom>
          <a:noFill/>
          <a:ln w="9525">
            <a:noFill/>
            <a:miter lim="800000"/>
            <a:headEnd/>
            <a:tailEnd/>
          </a:ln>
        </p:spPr>
        <p:txBody>
          <a:bodyPr>
            <a:spAutoFit/>
          </a:bodyPr>
          <a:lstStyle/>
          <a:p>
            <a:pPr algn="ctr"/>
            <a:r>
              <a:rPr lang="en-US" altLang="zh-CN" sz="2400" b="1" i="1">
                <a:solidFill>
                  <a:schemeClr val="accent2"/>
                </a:solidFill>
              </a:rPr>
              <a:t>A</a:t>
            </a:r>
          </a:p>
        </p:txBody>
      </p:sp>
      <p:sp>
        <p:nvSpPr>
          <p:cNvPr id="30729" name="TextBox 11"/>
          <p:cNvSpPr txBox="1">
            <a:spLocks noChangeArrowheads="1"/>
          </p:cNvSpPr>
          <p:nvPr/>
        </p:nvSpPr>
        <p:spPr bwMode="auto">
          <a:xfrm>
            <a:off x="6000750" y="1966913"/>
            <a:ext cx="762000" cy="461962"/>
          </a:xfrm>
          <a:prstGeom prst="rect">
            <a:avLst/>
          </a:prstGeom>
          <a:noFill/>
          <a:ln w="9525">
            <a:noFill/>
            <a:miter lim="800000"/>
            <a:headEnd/>
            <a:tailEnd/>
          </a:ln>
        </p:spPr>
        <p:txBody>
          <a:bodyPr>
            <a:spAutoFit/>
          </a:bodyPr>
          <a:lstStyle/>
          <a:p>
            <a:pPr algn="ctr"/>
            <a:r>
              <a:rPr lang="en-US" altLang="zh-CN" sz="2400" b="1" i="1">
                <a:solidFill>
                  <a:schemeClr val="accent2"/>
                </a:solidFill>
              </a:rPr>
              <a:t>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7805</TotalTime>
  <Words>2173</Words>
  <PresentationFormat>On-screen Show (4:3)</PresentationFormat>
  <Paragraphs>213</Paragraphs>
  <Slides>25</Slides>
  <Notes>21</Notes>
  <HiddenSlides>0</HiddenSlides>
  <MMClips>0</MMClips>
  <ScaleCrop>false</ScaleCrop>
  <HeadingPairs>
    <vt:vector size="8" baseType="variant">
      <vt:variant>
        <vt:lpstr>已用的字体</vt:lpstr>
      </vt:variant>
      <vt:variant>
        <vt:i4>9</vt:i4>
      </vt:variant>
      <vt:variant>
        <vt:lpstr>演示文稿设计模板</vt:lpstr>
      </vt:variant>
      <vt:variant>
        <vt:i4>1</vt:i4>
      </vt:variant>
      <vt:variant>
        <vt:lpstr>嵌入 OLE 服务器</vt:lpstr>
      </vt:variant>
      <vt:variant>
        <vt:i4>1</vt:i4>
      </vt:variant>
      <vt:variant>
        <vt:lpstr>幻灯片标题</vt:lpstr>
      </vt:variant>
      <vt:variant>
        <vt:i4>25</vt:i4>
      </vt:variant>
    </vt:vector>
  </HeadingPairs>
  <TitlesOfParts>
    <vt:vector size="36" baseType="lpstr">
      <vt:lpstr>Arial</vt:lpstr>
      <vt:lpstr>宋体</vt:lpstr>
      <vt:lpstr>Calibri</vt:lpstr>
      <vt:lpstr>Verdana</vt:lpstr>
      <vt:lpstr>Times New Roman</vt:lpstr>
      <vt:lpstr>Adobe 黑体 Std R</vt:lpstr>
      <vt:lpstr>Wingdings</vt:lpstr>
      <vt:lpstr>黑体</vt:lpstr>
      <vt:lpstr>幼圆</vt:lpstr>
      <vt:lpstr>Office 主题</vt:lpstr>
      <vt:lpstr>Equation</vt:lpstr>
      <vt:lpstr>Time-lagged Impact of Spring Sensible Heat Source over the Tibetan Plateau on the Summer Rainfall Anomaly in East China</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Spring SH over the TP on the EASM</dc:title>
  <cp:lastModifiedBy>微软用户</cp:lastModifiedBy>
  <cp:revision>770</cp:revision>
  <cp:lastPrinted>2013-07-01T00:02:14Z</cp:lastPrinted>
  <dcterms:created xsi:type="dcterms:W3CDTF">2013-07-07T17:28:43Z</dcterms:created>
  <dcterms:modified xsi:type="dcterms:W3CDTF">2013-08-26T19:17:15Z</dcterms:modified>
</cp:coreProperties>
</file>